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146847434" r:id="rId5"/>
    <p:sldId id="2146847482" r:id="rId6"/>
    <p:sldId id="2146847501" r:id="rId7"/>
    <p:sldId id="2146847514" r:id="rId8"/>
    <p:sldId id="2146847503" r:id="rId9"/>
    <p:sldId id="2146847505" r:id="rId10"/>
    <p:sldId id="2146847506" r:id="rId11"/>
    <p:sldId id="2146847507" r:id="rId12"/>
    <p:sldId id="2146847509" r:id="rId13"/>
    <p:sldId id="2146847510" r:id="rId14"/>
    <p:sldId id="2146847512" r:id="rId15"/>
    <p:sldId id="21468475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 userId="S::francesca.drew@mhhsprogramme.co.uk::cc8321b6-08ad-41ee-9d2e-ee2318b86d64" providerId="AD"/>
  <p188:author id="{7C79D919-0F7D-52D0-BF9B-34716410DBBF}" name="Marina Sykes" initials="MS" userId="S::marina.sykes@mhhsprogramme.co.uk::6d5e9dc2-f77c-4d7b-b111-8db9bf22ac70" providerId="AD"/>
  <p188:author id="{BB7F4A8A-DA36-2E5C-CD16-5E86C4992F8E}" name="Tamsyn" initials="T" userId="S::tamsyn.robertson1@mhhsprogramme.co.uk::38aef054-2629-4439-b5e7-3a7ba629ecb5" providerId="AD"/>
  <p188:author id="{9CD29BC5-446F-8119-EF05-4D453C32FC65}" name="Francesca Drew (MHHSProgramme)" initials="" userId="S::francesca.drew1@mhhsprogramme.co.uk::b78b8a1d-7c3b-4203-8c39-c2e384eab47a" providerId="AD"/>
  <p188:author id="{C5E12ADC-C55A-3B6B-3190-EF2ABB72232B}" name="Matthew Hall (MHHSProgramme)" initials="MH" userId="S::matthew.hall@mhhsprogramme.co.uk::601c6190-8668-4702-93b7-6cbc333e3732" providerId="AD"/>
  <p188:author id="{A712F5E2-5543-1AFB-B49C-CA17F97F1186}" name="Sean Cooper (MHHSProgramme)" initials="S(" userId="S::sean.cooper@mhhsprogramme.co.uk::b819a787-f019-4186-b79a-3e657e0d0e8a" providerId="AD"/>
  <p188:author id="{29BB81FF-6ADB-B3B1-3038-C67BAF35BCE1}" name="Kevin Redmond" initials="KR" userId="S::kevin.redmond@mhhsprogramme.co.uk::85a7f04b-dd2e-4b22-a6b4-4cf897446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CC"/>
    <a:srgbClr val="7C8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130BC-7BE6-40DD-BFC9-A635A73069CC}" v="17" dt="2025-05-16T11:40:55.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varScale="1">
        <p:scale>
          <a:sx n="101" d="100"/>
          <a:sy n="101"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yn Robertson" userId="32855f89-b823-4249-8a80-805ea4d44e31" providerId="ADAL" clId="{D25130BC-7BE6-40DD-BFC9-A635A73069CC}"/>
    <pc:docChg chg="undo custSel modSld">
      <pc:chgData name="Tamsyn Robertson" userId="32855f89-b823-4249-8a80-805ea4d44e31" providerId="ADAL" clId="{D25130BC-7BE6-40DD-BFC9-A635A73069CC}" dt="2025-05-16T11:57:57.119" v="720" actId="20577"/>
      <pc:docMkLst>
        <pc:docMk/>
      </pc:docMkLst>
      <pc:sldChg chg="modSp mod">
        <pc:chgData name="Tamsyn Robertson" userId="32855f89-b823-4249-8a80-805ea4d44e31" providerId="ADAL" clId="{D25130BC-7BE6-40DD-BFC9-A635A73069CC}" dt="2025-05-16T11:57:57.119" v="720" actId="20577"/>
        <pc:sldMkLst>
          <pc:docMk/>
          <pc:sldMk cId="4077866457" sldId="2146847434"/>
        </pc:sldMkLst>
        <pc:spChg chg="mod">
          <ac:chgData name="Tamsyn Robertson" userId="32855f89-b823-4249-8a80-805ea4d44e31" providerId="ADAL" clId="{D25130BC-7BE6-40DD-BFC9-A635A73069CC}" dt="2025-05-16T11:57:49.490" v="715" actId="20577"/>
          <ac:spMkLst>
            <pc:docMk/>
            <pc:sldMk cId="4077866457" sldId="2146847434"/>
            <ac:spMk id="2" creationId="{8D669879-CB69-6049-A75F-4B4E969DD17C}"/>
          </ac:spMkLst>
        </pc:spChg>
        <pc:spChg chg="mod">
          <ac:chgData name="Tamsyn Robertson" userId="32855f89-b823-4249-8a80-805ea4d44e31" providerId="ADAL" clId="{D25130BC-7BE6-40DD-BFC9-A635A73069CC}" dt="2025-05-16T11:57:57.119" v="720" actId="20577"/>
          <ac:spMkLst>
            <pc:docMk/>
            <pc:sldMk cId="4077866457" sldId="2146847434"/>
            <ac:spMk id="6" creationId="{73BF17D1-A5BC-1D0A-C972-8868D564E19F}"/>
          </ac:spMkLst>
        </pc:spChg>
      </pc:sldChg>
      <pc:sldChg chg="addSp delSp modSp mod">
        <pc:chgData name="Tamsyn Robertson" userId="32855f89-b823-4249-8a80-805ea4d44e31" providerId="ADAL" clId="{D25130BC-7BE6-40DD-BFC9-A635A73069CC}" dt="2025-05-16T11:57:32.107" v="713" actId="20577"/>
        <pc:sldMkLst>
          <pc:docMk/>
          <pc:sldMk cId="907129948" sldId="2146847514"/>
        </pc:sldMkLst>
        <pc:spChg chg="add mod">
          <ac:chgData name="Tamsyn Robertson" userId="32855f89-b823-4249-8a80-805ea4d44e31" providerId="ADAL" clId="{D25130BC-7BE6-40DD-BFC9-A635A73069CC}" dt="2025-05-16T11:57:32.107" v="713" actId="20577"/>
          <ac:spMkLst>
            <pc:docMk/>
            <pc:sldMk cId="907129948" sldId="2146847514"/>
            <ac:spMk id="3" creationId="{64393EFA-780A-CBB7-DF4C-DEDBA00AF210}"/>
          </ac:spMkLst>
        </pc:spChg>
        <pc:spChg chg="add">
          <ac:chgData name="Tamsyn Robertson" userId="32855f89-b823-4249-8a80-805ea4d44e31" providerId="ADAL" clId="{D25130BC-7BE6-40DD-BFC9-A635A73069CC}" dt="2025-05-16T11:31:56.153" v="5"/>
          <ac:spMkLst>
            <pc:docMk/>
            <pc:sldMk cId="907129948" sldId="2146847514"/>
            <ac:spMk id="5" creationId="{F6C03091-11BB-2896-DEDA-B0395D5F7CF7}"/>
          </ac:spMkLst>
        </pc:spChg>
        <pc:spChg chg="add del mod">
          <ac:chgData name="Tamsyn Robertson" userId="32855f89-b823-4249-8a80-805ea4d44e31" providerId="ADAL" clId="{D25130BC-7BE6-40DD-BFC9-A635A73069CC}" dt="2025-05-16T11:36:41.303" v="204" actId="478"/>
          <ac:spMkLst>
            <pc:docMk/>
            <pc:sldMk cId="907129948" sldId="2146847514"/>
            <ac:spMk id="7" creationId="{10A85568-7EB0-0FEC-CF77-7F4169B7C35A}"/>
          </ac:spMkLst>
        </pc:spChg>
        <pc:spChg chg="add">
          <ac:chgData name="Tamsyn Robertson" userId="32855f89-b823-4249-8a80-805ea4d44e31" providerId="ADAL" clId="{D25130BC-7BE6-40DD-BFC9-A635A73069CC}" dt="2025-05-16T11:33:15.160" v="18"/>
          <ac:spMkLst>
            <pc:docMk/>
            <pc:sldMk cId="907129948" sldId="2146847514"/>
            <ac:spMk id="9" creationId="{06808699-C7D4-7E98-2DEC-23DD2F02A0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965C-9014-B74B-B77C-E882FDA13380}"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C85F-A319-BF46-BBC2-D32FE6681F32}" type="slidenum">
              <a:rPr lang="en-GB" smtClean="0"/>
              <a:t>‹#›</a:t>
            </a:fld>
            <a:endParaRPr lang="en-GB"/>
          </a:p>
        </p:txBody>
      </p:sp>
    </p:spTree>
    <p:extLst>
      <p:ext uri="{BB962C8B-B14F-4D97-AF65-F5344CB8AC3E}">
        <p14:creationId xmlns:p14="http://schemas.microsoft.com/office/powerpoint/2010/main" val="197880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7FC85F-A319-BF46-BBC2-D32FE6681F32}" type="slidenum">
              <a:rPr lang="en-GB" smtClean="0"/>
              <a:t>1</a:t>
            </a:fld>
            <a:endParaRPr lang="en-GB"/>
          </a:p>
        </p:txBody>
      </p:sp>
    </p:spTree>
    <p:extLst>
      <p:ext uri="{BB962C8B-B14F-4D97-AF65-F5344CB8AC3E}">
        <p14:creationId xmlns:p14="http://schemas.microsoft.com/office/powerpoint/2010/main" val="354735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89742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13/05/2025</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0032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13/05/2025</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81714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197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82183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41688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13177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990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098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0430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29153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8609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88723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255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574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87922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92779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6832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13/05/2025</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92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13/05/2025</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112159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13/05/2025</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1136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13/05/2025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5542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15239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13/05/2025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96193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13/05/2025</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4183869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13/05/2025</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479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13/05/2025</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7940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13/05/2025</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88454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24421" y="1527578"/>
            <a:ext cx="10957983" cy="83356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9B80C47-4858-A343-9DA9-4D332ED126EC}"/>
              </a:ext>
            </a:extLst>
          </p:cNvPr>
          <p:cNvSpPr>
            <a:spLocks noGrp="1"/>
          </p:cNvSpPr>
          <p:nvPr>
            <p:ph type="title"/>
          </p:nvPr>
        </p:nvSpPr>
        <p:spPr>
          <a:xfrm>
            <a:off x="540000" y="360000"/>
            <a:ext cx="10795475" cy="972000"/>
          </a:xfrm>
          <a:prstGeom prst="rect">
            <a:avLst/>
          </a:prstGeom>
        </p:spPr>
        <p:txBody>
          <a:bodyPr vert="horz" lIns="0" tIns="0" rIns="0" bIns="0" rtlCol="0" anchor="t" anchorCtr="0">
            <a:noAutofit/>
          </a:bodyPr>
          <a:lstStyle/>
          <a:p>
            <a:r>
              <a:rPr lang="en-US"/>
              <a:t>Click to edit Master title style</a:t>
            </a:r>
          </a:p>
        </p:txBody>
      </p:sp>
      <p:sp>
        <p:nvSpPr>
          <p:cNvPr id="11" name="Footer Placeholder 4">
            <a:extLst>
              <a:ext uri="{FF2B5EF4-FFF2-40B4-BE49-F238E27FC236}">
                <a16:creationId xmlns:a16="http://schemas.microsoft.com/office/drawing/2014/main" id="{4BF1FB22-C3AC-FA4D-AF73-AAF292D1FCCC}"/>
              </a:ext>
            </a:extLst>
          </p:cNvPr>
          <p:cNvSpPr>
            <a:spLocks noGrp="1"/>
          </p:cNvSpPr>
          <p:nvPr>
            <p:ph type="ftr" sz="quarter" idx="3"/>
          </p:nvPr>
        </p:nvSpPr>
        <p:spPr>
          <a:xfrm>
            <a:off x="110766" y="6680073"/>
            <a:ext cx="3420000" cy="152654"/>
          </a:xfrm>
          <a:prstGeom prst="rect">
            <a:avLst/>
          </a:prstGeom>
        </p:spPr>
        <p:txBody>
          <a:bodyPr vert="horz" lIns="0" tIns="0" rIns="0" bIns="45720" rtlCol="0" anchor="t" anchorCtr="0"/>
          <a:lstStyle>
            <a:lvl1pPr algn="l">
              <a:defRPr sz="900">
                <a:solidFill>
                  <a:schemeClr val="bg1"/>
                </a:solidFill>
              </a:defRPr>
            </a:lvl1pPr>
          </a:lstStyle>
          <a:p>
            <a:endParaRPr lang="en-US"/>
          </a:p>
        </p:txBody>
      </p:sp>
    </p:spTree>
    <p:extLst>
      <p:ext uri="{BB962C8B-B14F-4D97-AF65-F5344CB8AC3E}">
        <p14:creationId xmlns:p14="http://schemas.microsoft.com/office/powerpoint/2010/main" val="15392104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2536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13/05/2025</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292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13/05/2025</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641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13/05/2025</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1170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13/05/2025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15852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13/05/2025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086336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13/05/2025</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102292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ISO_8601" TargetMode="Externa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x:/r/sites/Market-wideHalfHourlySettlement/Knowledge%20Base%20Documents/UTC%20lookup.xlsx?d=w5d1e7ee7ff9a4fc0b3402a76849ac7ce&amp;csf=1&amp;web=1&amp;e=KVsz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b:/r/sites/Market-wideHalfHourlySettlement/WebinarPlaybacksReplan%20Slides%20and%20Recordings/MHHS%20Webinar%20Change%20of%20Supplier%20Process%20.pdf?csf=1&amp;web=1&amp;e=Yirti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US" dirty="0"/>
              <a:t>MHHS Guidance: </a:t>
            </a:r>
            <a:r>
              <a:rPr lang="en-US" dirty="0" err="1"/>
              <a:t>DateTime</a:t>
            </a:r>
            <a:r>
              <a:rPr lang="en-US" dirty="0"/>
              <a:t> Field</a:t>
            </a:r>
            <a:br>
              <a:rPr lang="en-US" dirty="0"/>
            </a:br>
            <a:r>
              <a:rPr lang="en-US" sz="2000" dirty="0"/>
              <a:t>Version 1.4</a:t>
            </a:r>
            <a:br>
              <a:rPr lang="en-US" sz="2000" dirty="0"/>
            </a:br>
            <a:endParaRPr lang="en-GB" sz="3000" dirty="0"/>
          </a:p>
        </p:txBody>
      </p:sp>
      <p:sp>
        <p:nvSpPr>
          <p:cNvPr id="6" name="TextBox 5">
            <a:extLst>
              <a:ext uri="{FF2B5EF4-FFF2-40B4-BE49-F238E27FC236}">
                <a16:creationId xmlns:a16="http://schemas.microsoft.com/office/drawing/2014/main" id="{73BF17D1-A5BC-1D0A-C972-8868D564E19F}"/>
              </a:ext>
            </a:extLst>
          </p:cNvPr>
          <p:cNvSpPr txBox="1"/>
          <p:nvPr/>
        </p:nvSpPr>
        <p:spPr>
          <a:xfrm>
            <a:off x="194044" y="5651463"/>
            <a:ext cx="6172200" cy="646331"/>
          </a:xfrm>
          <a:prstGeom prst="rect">
            <a:avLst/>
          </a:prstGeom>
          <a:noFill/>
        </p:spPr>
        <p:txBody>
          <a:bodyPr wrap="square">
            <a:spAutoFit/>
          </a:bodyPr>
          <a:lstStyle/>
          <a:p>
            <a:r>
              <a:rPr lang="en-GB" sz="1800" b="0" i="0" u="none" strike="noStrike" dirty="0">
                <a:solidFill>
                  <a:srgbClr val="FFFFFF"/>
                </a:solidFill>
                <a:effectLst/>
                <a:latin typeface="Arial" panose="020B0604020202020204" pitchFamily="34" charset="0"/>
              </a:rPr>
              <a:t>MHHS-DEL2860 </a:t>
            </a:r>
            <a:r>
              <a:rPr lang="en-GB" sz="1800" b="0" i="0" dirty="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FFFFFF"/>
                </a:solidFill>
                <a:effectLst/>
                <a:latin typeface="Arial" panose="020B0604020202020204" pitchFamily="34" charset="0"/>
              </a:rPr>
              <a:t>May 2025</a:t>
            </a:r>
            <a:endParaRPr lang="en-GB" dirty="0"/>
          </a:p>
        </p:txBody>
      </p:sp>
    </p:spTree>
    <p:extLst>
      <p:ext uri="{BB962C8B-B14F-4D97-AF65-F5344CB8AC3E}">
        <p14:creationId xmlns:p14="http://schemas.microsoft.com/office/powerpoint/2010/main" val="407786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774118" y="1622060"/>
            <a:ext cx="6320915" cy="4268835"/>
          </a:xfrm>
        </p:spPr>
        <p:txBody>
          <a:bodyPr numCol="1">
            <a:normAutofit/>
          </a:bodyPr>
          <a:lstStyle/>
          <a:p>
            <a:r>
              <a:rPr lang="en-GB" sz="1800" b="1" u="sng" dirty="0"/>
              <a:t>What Data Items are impacted by CR036?</a:t>
            </a:r>
          </a:p>
          <a:p>
            <a:pPr marL="419100" lvl="1" indent="-285750"/>
            <a:endParaRPr lang="en-GB" sz="1400" dirty="0"/>
          </a:p>
          <a:p>
            <a:pPr marL="419100" lvl="1" indent="-285750"/>
            <a:r>
              <a:rPr lang="en-GB" sz="1400" dirty="0"/>
              <a:t>DI-023 - </a:t>
            </a:r>
            <a:r>
              <a:rPr lang="en-GB" sz="1400" dirty="0" err="1"/>
              <a:t>dataServiceEffectiveFromDate</a:t>
            </a:r>
            <a:endParaRPr lang="en-GB" sz="1400" dirty="0"/>
          </a:p>
          <a:p>
            <a:pPr marL="419100" lvl="1" indent="-285750"/>
            <a:r>
              <a:rPr lang="en-GB" sz="1400" dirty="0"/>
              <a:t>DI-061 - </a:t>
            </a:r>
            <a:r>
              <a:rPr lang="en-GB" sz="1400" dirty="0" err="1"/>
              <a:t>meteringServiceEffectiveFromDate</a:t>
            </a:r>
            <a:endParaRPr lang="en-GB" sz="1400" dirty="0"/>
          </a:p>
          <a:p>
            <a:pPr marL="419100" lvl="1" indent="-285750"/>
            <a:r>
              <a:rPr lang="en-GB" sz="1400" dirty="0"/>
              <a:t>DI-086 - </a:t>
            </a:r>
            <a:r>
              <a:rPr lang="en-GB" sz="1400" dirty="0" err="1"/>
              <a:t>supplierEffectiveFromDate</a:t>
            </a:r>
            <a:endParaRPr lang="en-GB" sz="1400" dirty="0"/>
          </a:p>
          <a:p>
            <a:pPr marL="419100" lvl="1" indent="-285750"/>
            <a:r>
              <a:rPr lang="en-GB" sz="1400" dirty="0"/>
              <a:t>DI-121 - </a:t>
            </a:r>
            <a:r>
              <a:rPr lang="en-GB" sz="1400" dirty="0" err="1"/>
              <a:t>supplierEffectiveToDate</a:t>
            </a:r>
            <a:endParaRPr lang="en-GB" sz="1400" dirty="0"/>
          </a:p>
          <a:p>
            <a:pPr marL="419100" lvl="1" indent="-285750"/>
            <a:r>
              <a:rPr lang="en-GB" sz="1400" dirty="0"/>
              <a:t>DI-815 - </a:t>
            </a:r>
            <a:r>
              <a:rPr lang="en-GB" sz="1400" dirty="0" err="1"/>
              <a:t>meteringServiceEffectiveToDate</a:t>
            </a:r>
            <a:endParaRPr lang="en-GB" sz="1400" dirty="0"/>
          </a:p>
          <a:p>
            <a:pPr marL="419100" lvl="1" indent="-285750"/>
            <a:r>
              <a:rPr lang="en-GB" sz="1400" dirty="0"/>
              <a:t>DI-818 - </a:t>
            </a:r>
            <a:r>
              <a:rPr lang="en-GB" sz="1400" dirty="0" err="1"/>
              <a:t>dataServiceEffectiveToDate</a:t>
            </a:r>
            <a:endParaRPr lang="en-GB" sz="1400" dirty="0"/>
          </a:p>
          <a:p>
            <a:pPr marL="419100" lvl="1" indent="-285750"/>
            <a:r>
              <a:rPr lang="en-GB" sz="1400" dirty="0"/>
              <a:t>DI-824 - </a:t>
            </a:r>
            <a:r>
              <a:rPr lang="en-GB" sz="1400" dirty="0" err="1"/>
              <a:t>incomingMeteringServiceEffectiveFromDate</a:t>
            </a:r>
            <a:endParaRPr lang="en-GB" sz="1400" dirty="0"/>
          </a:p>
          <a:p>
            <a:pPr marL="419100" lvl="1" indent="-285750"/>
            <a:r>
              <a:rPr lang="en-GB" sz="1400" dirty="0"/>
              <a:t>DI-827 - </a:t>
            </a:r>
            <a:r>
              <a:rPr lang="en-GB" sz="1400" dirty="0" err="1"/>
              <a:t>incomingDataServiceEffectiveFromDate</a:t>
            </a:r>
            <a:endParaRPr lang="en-GB" sz="1400" dirty="0"/>
          </a:p>
          <a:p>
            <a:pPr marL="419100" lvl="1" indent="-285750"/>
            <a:r>
              <a:rPr lang="en-GB" sz="1400" dirty="0"/>
              <a:t>DI-830 - </a:t>
            </a:r>
            <a:r>
              <a:rPr lang="en-GB" sz="1400" dirty="0" err="1"/>
              <a:t>proposedMeteringServiceDIPEffectiveFromDate</a:t>
            </a:r>
            <a:endParaRPr lang="en-GB" sz="1400" dirty="0"/>
          </a:p>
          <a:p>
            <a:pPr marL="419100" lvl="1" indent="-285750"/>
            <a:r>
              <a:rPr lang="en-GB" sz="1400" dirty="0"/>
              <a:t>DI-833 - </a:t>
            </a:r>
            <a:r>
              <a:rPr lang="en-GB" sz="1400" dirty="0" err="1"/>
              <a:t>proposedDataServiceDIPEffectiveFromDate</a:t>
            </a: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10</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30371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1610764" y="1430719"/>
            <a:ext cx="10581236" cy="691932"/>
          </a:xfrm>
        </p:spPr>
        <p:txBody>
          <a:bodyPr numCol="1">
            <a:normAutofit/>
          </a:bodyPr>
          <a:lstStyle/>
          <a:p>
            <a:r>
              <a:rPr lang="en-GB" sz="1800" b="1" u="sng" dirty="0"/>
              <a:t>How will the Registration Service populate the Service Provider </a:t>
            </a:r>
            <a:r>
              <a:rPr lang="en-GB" sz="1800" b="1" u="sng" dirty="0" err="1"/>
              <a:t>EffectiveFromDates</a:t>
            </a:r>
            <a:r>
              <a:rPr lang="en-GB" sz="1800" b="1" u="sng" dirty="0"/>
              <a:t>?</a:t>
            </a:r>
          </a:p>
          <a:p>
            <a:pPr lvl="1" indent="0">
              <a:buNone/>
            </a:pPr>
            <a:endParaRPr lang="en-GB" sz="1600" dirty="0"/>
          </a:p>
          <a:p>
            <a:pPr lvl="1" indent="0">
              <a:buNone/>
            </a:pPr>
            <a:endParaRPr lang="en-GB" sz="1600" dirty="0"/>
          </a:p>
          <a:p>
            <a:pPr lvl="1" indent="0">
              <a:buNone/>
            </a:pPr>
            <a:endParaRPr lang="en-GB" sz="1600" dirty="0"/>
          </a:p>
          <a:p>
            <a:pPr lvl="1" indent="0">
              <a:buNone/>
            </a:pP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11</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4">
            <a:extLst>
              <a:ext uri="{FF2B5EF4-FFF2-40B4-BE49-F238E27FC236}">
                <a16:creationId xmlns:a16="http://schemas.microsoft.com/office/drawing/2014/main" id="{03EB12A5-135F-BAEB-E289-63CB2E52F79F}"/>
              </a:ext>
            </a:extLst>
          </p:cNvPr>
          <p:cNvGraphicFramePr>
            <a:graphicFrameLocks noGrp="1"/>
          </p:cNvGraphicFramePr>
          <p:nvPr>
            <p:extLst>
              <p:ext uri="{D42A27DB-BD31-4B8C-83A1-F6EECF244321}">
                <p14:modId xmlns:p14="http://schemas.microsoft.com/office/powerpoint/2010/main" val="2018070030"/>
              </p:ext>
            </p:extLst>
          </p:nvPr>
        </p:nvGraphicFramePr>
        <p:xfrm>
          <a:off x="1604634" y="1787713"/>
          <a:ext cx="9114669" cy="4922734"/>
        </p:xfrm>
        <a:graphic>
          <a:graphicData uri="http://schemas.openxmlformats.org/drawingml/2006/table">
            <a:tbl>
              <a:tblPr firstRow="1" bandRow="1">
                <a:tableStyleId>{5C22544A-7EE6-4342-B048-85BDC9FD1C3A}</a:tableStyleId>
              </a:tblPr>
              <a:tblGrid>
                <a:gridCol w="3147194">
                  <a:extLst>
                    <a:ext uri="{9D8B030D-6E8A-4147-A177-3AD203B41FA5}">
                      <a16:colId xmlns:a16="http://schemas.microsoft.com/office/drawing/2014/main" val="613156094"/>
                    </a:ext>
                  </a:extLst>
                </a:gridCol>
                <a:gridCol w="939446">
                  <a:extLst>
                    <a:ext uri="{9D8B030D-6E8A-4147-A177-3AD203B41FA5}">
                      <a16:colId xmlns:a16="http://schemas.microsoft.com/office/drawing/2014/main" val="3198255679"/>
                    </a:ext>
                  </a:extLst>
                </a:gridCol>
                <a:gridCol w="764860">
                  <a:extLst>
                    <a:ext uri="{9D8B030D-6E8A-4147-A177-3AD203B41FA5}">
                      <a16:colId xmlns:a16="http://schemas.microsoft.com/office/drawing/2014/main" val="1407597621"/>
                    </a:ext>
                  </a:extLst>
                </a:gridCol>
                <a:gridCol w="4263169">
                  <a:extLst>
                    <a:ext uri="{9D8B030D-6E8A-4147-A177-3AD203B41FA5}">
                      <a16:colId xmlns:a16="http://schemas.microsoft.com/office/drawing/2014/main" val="1087330790"/>
                    </a:ext>
                  </a:extLst>
                </a:gridCol>
              </a:tblGrid>
              <a:tr h="259294">
                <a:tc>
                  <a:txBody>
                    <a:bodyPr/>
                    <a:lstStyle/>
                    <a:p>
                      <a:r>
                        <a:rPr lang="en-GB" sz="1100" dirty="0"/>
                        <a:t>Data Item</a:t>
                      </a:r>
                    </a:p>
                  </a:txBody>
                  <a:tcPr/>
                </a:tc>
                <a:tc>
                  <a:txBody>
                    <a:bodyPr/>
                    <a:lstStyle/>
                    <a:p>
                      <a:r>
                        <a:rPr lang="en-GB" sz="1100" dirty="0"/>
                        <a:t>IF Message</a:t>
                      </a:r>
                    </a:p>
                  </a:txBody>
                  <a:tcPr/>
                </a:tc>
                <a:tc>
                  <a:txBody>
                    <a:bodyPr/>
                    <a:lstStyle/>
                    <a:p>
                      <a:r>
                        <a:rPr lang="en-GB" sz="1100" dirty="0"/>
                        <a:t>Block</a:t>
                      </a:r>
                    </a:p>
                  </a:txBody>
                  <a:tcPr/>
                </a:tc>
                <a:tc>
                  <a:txBody>
                    <a:bodyPr/>
                    <a:lstStyle/>
                    <a:p>
                      <a:r>
                        <a:rPr lang="en-GB" sz="1100" dirty="0"/>
                        <a:t>Registration Population Notes</a:t>
                      </a:r>
                    </a:p>
                  </a:txBody>
                  <a:tcPr/>
                </a:tc>
                <a:extLst>
                  <a:ext uri="{0D108BD9-81ED-4DB2-BD59-A6C34878D82A}">
                    <a16:rowId xmlns:a16="http://schemas.microsoft.com/office/drawing/2014/main" val="296407477"/>
                  </a:ext>
                </a:extLst>
              </a:tr>
              <a:tr h="240055">
                <a:tc rowSpan="3">
                  <a:txBody>
                    <a:bodyPr/>
                    <a:lstStyle/>
                    <a:p>
                      <a:r>
                        <a:rPr lang="en-GB" sz="1050" dirty="0"/>
                        <a:t>DI-833 </a:t>
                      </a:r>
                      <a:r>
                        <a:rPr lang="en-GB" sz="1050" dirty="0" err="1"/>
                        <a:t>proposedDataServiceDIPEffectiveFromDate</a:t>
                      </a:r>
                      <a:endParaRPr lang="en-GB" sz="1050" dirty="0"/>
                    </a:p>
                  </a:txBody>
                  <a:tcPr/>
                </a:tc>
                <a:tc>
                  <a:txBody>
                    <a:bodyPr/>
                    <a:lstStyle/>
                    <a:p>
                      <a:r>
                        <a:rPr lang="en-GB" sz="1050" dirty="0"/>
                        <a:t>IF-032</a:t>
                      </a:r>
                    </a:p>
                  </a:txBody>
                  <a:tcPr/>
                </a:tc>
                <a:tc>
                  <a:txBody>
                    <a:bodyPr/>
                    <a:lstStyle/>
                    <a:p>
                      <a:r>
                        <a:rPr lang="en-GB" sz="1050" dirty="0"/>
                        <a:t>B071</a:t>
                      </a:r>
                    </a:p>
                  </a:txBody>
                  <a:tcPr/>
                </a:tc>
                <a:tc>
                  <a:txBody>
                    <a:bodyPr/>
                    <a:lstStyle/>
                    <a:p>
                      <a:r>
                        <a:rPr lang="en-GB" sz="1050" dirty="0"/>
                        <a:t>Copied from inbound IF-031 from the Supplier</a:t>
                      </a:r>
                    </a:p>
                  </a:txBody>
                  <a:tcPr/>
                </a:tc>
                <a:extLst>
                  <a:ext uri="{0D108BD9-81ED-4DB2-BD59-A6C34878D82A}">
                    <a16:rowId xmlns:a16="http://schemas.microsoft.com/office/drawing/2014/main" val="1402483227"/>
                  </a:ext>
                </a:extLst>
              </a:tr>
              <a:tr h="207002">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727383708"/>
                  </a:ext>
                </a:extLst>
              </a:tr>
              <a:tr h="514301">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Data Service, except for event code [</a:t>
                      </a:r>
                      <a:r>
                        <a:rPr lang="en-GB" sz="1050" dirty="0" err="1"/>
                        <a:t>DSAppLapsed</a:t>
                      </a:r>
                      <a:r>
                        <a:rPr lang="en-GB" sz="1050" dirty="0"/>
                        <a:t>] which will be in the ‘non-offset’ format e.g. 2023-07-19T23:00:00:00±00:00</a:t>
                      </a:r>
                    </a:p>
                  </a:txBody>
                  <a:tcPr/>
                </a:tc>
                <a:extLst>
                  <a:ext uri="{0D108BD9-81ED-4DB2-BD59-A6C34878D82A}">
                    <a16:rowId xmlns:a16="http://schemas.microsoft.com/office/drawing/2014/main" val="3710091711"/>
                  </a:ext>
                </a:extLst>
              </a:tr>
              <a:tr h="220415">
                <a:tc rowSpan="3">
                  <a:txBody>
                    <a:bodyPr/>
                    <a:lstStyle/>
                    <a:p>
                      <a:r>
                        <a:rPr lang="en-GB" sz="1050" dirty="0"/>
                        <a:t>DI-830 </a:t>
                      </a:r>
                      <a:r>
                        <a:rPr lang="en-GB" sz="1050" dirty="0" err="1"/>
                        <a:t>proposedMeteringServiceDIPEffectiveFromDate</a:t>
                      </a:r>
                      <a:endParaRPr lang="en-GB" sz="1050" dirty="0"/>
                    </a:p>
                  </a:txBody>
                  <a:tcPr/>
                </a:tc>
                <a:tc>
                  <a:txBody>
                    <a:bodyPr/>
                    <a:lstStyle/>
                    <a:p>
                      <a:r>
                        <a:rPr lang="en-GB" sz="1050" dirty="0"/>
                        <a:t>IF-032</a:t>
                      </a:r>
                    </a:p>
                  </a:txBody>
                  <a:tcPr/>
                </a:tc>
                <a:tc>
                  <a:txBody>
                    <a:bodyPr/>
                    <a:lstStyle/>
                    <a:p>
                      <a:r>
                        <a:rPr lang="en-GB" sz="1050" dirty="0"/>
                        <a:t>B070</a:t>
                      </a:r>
                    </a:p>
                  </a:txBody>
                  <a:tcPr/>
                </a:tc>
                <a:tc>
                  <a:txBody>
                    <a:bodyPr/>
                    <a:lstStyle/>
                    <a:p>
                      <a:r>
                        <a:rPr lang="en-GB" sz="1050" dirty="0"/>
                        <a:t>Copied from inbound IF-031 from the Supplier</a:t>
                      </a:r>
                    </a:p>
                  </a:txBody>
                  <a:tcPr/>
                </a:tc>
                <a:extLst>
                  <a:ext uri="{0D108BD9-81ED-4DB2-BD59-A6C34878D82A}">
                    <a16:rowId xmlns:a16="http://schemas.microsoft.com/office/drawing/2014/main" val="4267406194"/>
                  </a:ext>
                </a:extLst>
              </a:tr>
              <a:tr h="237874">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1122038006"/>
                  </a:ext>
                </a:extLst>
              </a:tr>
              <a:tr h="154270">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Metering Service, except for event code [</a:t>
                      </a:r>
                      <a:r>
                        <a:rPr lang="en-GB" sz="1050" dirty="0" err="1"/>
                        <a:t>MSAppLapsed</a:t>
                      </a:r>
                      <a:r>
                        <a:rPr lang="en-GB" sz="1050" dirty="0"/>
                        <a:t>] which will be in the ‘non-offset’ format e.g. </a:t>
                      </a:r>
                      <a:r>
                        <a:rPr lang="en-GB" sz="1050"/>
                        <a:t>2023-07-19T23:00:00:00±00:00</a:t>
                      </a:r>
                      <a:endParaRPr lang="en-GB" sz="1050" dirty="0"/>
                    </a:p>
                  </a:txBody>
                  <a:tcPr/>
                </a:tc>
                <a:extLst>
                  <a:ext uri="{0D108BD9-81ED-4DB2-BD59-A6C34878D82A}">
                    <a16:rowId xmlns:a16="http://schemas.microsoft.com/office/drawing/2014/main" val="303816530"/>
                  </a:ext>
                </a:extLst>
              </a:tr>
              <a:tr h="220415">
                <a:tc>
                  <a:txBody>
                    <a:bodyPr/>
                    <a:lstStyle/>
                    <a:p>
                      <a:r>
                        <a:rPr lang="en-GB" sz="1050" dirty="0"/>
                        <a:t>DI-023 </a:t>
                      </a:r>
                      <a:r>
                        <a:rPr lang="en-GB" sz="1050" dirty="0" err="1"/>
                        <a:t>dataServiceEffectiveFromDate</a:t>
                      </a:r>
                      <a:endParaRPr lang="en-GB" sz="1050" dirty="0"/>
                    </a:p>
                  </a:txBody>
                  <a:tcPr/>
                </a:tc>
                <a:tc>
                  <a:txBody>
                    <a:bodyPr/>
                    <a:lstStyle/>
                    <a:p>
                      <a:r>
                        <a:rPr lang="en-GB" sz="1050" dirty="0"/>
                        <a:t>IF-037</a:t>
                      </a:r>
                    </a:p>
                  </a:txBody>
                  <a:tcPr/>
                </a:tc>
                <a:tc>
                  <a:txBody>
                    <a:bodyPr/>
                    <a:lstStyle/>
                    <a:p>
                      <a:r>
                        <a:rPr lang="en-GB" sz="1050" dirty="0"/>
                        <a:t>B009</a:t>
                      </a:r>
                    </a:p>
                  </a:txBody>
                  <a:tcPr/>
                </a:tc>
                <a:tc rowSpan="10">
                  <a:txBody>
                    <a:bodyPr/>
                    <a:lstStyle/>
                    <a:p>
                      <a:r>
                        <a:rPr lang="en-GB" sz="1050" dirty="0"/>
                        <a:t>‘Non-offset’ format e.g. 2023-07-19T23:00:00:00±00:00</a:t>
                      </a:r>
                    </a:p>
                  </a:txBody>
                  <a:tcPr/>
                </a:tc>
                <a:extLst>
                  <a:ext uri="{0D108BD9-81ED-4DB2-BD59-A6C34878D82A}">
                    <a16:rowId xmlns:a16="http://schemas.microsoft.com/office/drawing/2014/main" val="19741863"/>
                  </a:ext>
                </a:extLst>
              </a:tr>
              <a:tr h="220415">
                <a:tc>
                  <a:txBody>
                    <a:bodyPr/>
                    <a:lstStyle/>
                    <a:p>
                      <a:r>
                        <a:rPr lang="en-GB" sz="1050" dirty="0"/>
                        <a:t>DI-061 </a:t>
                      </a:r>
                      <a:r>
                        <a:rPr lang="en-GB" sz="1050" dirty="0" err="1"/>
                        <a:t>meteringServiceEffectiveFromDate</a:t>
                      </a:r>
                      <a:endParaRPr lang="en-GB" sz="1050" dirty="0"/>
                    </a:p>
                  </a:txBody>
                  <a:tcPr/>
                </a:tc>
                <a:tc>
                  <a:txBody>
                    <a:bodyPr/>
                    <a:lstStyle/>
                    <a:p>
                      <a:r>
                        <a:rPr lang="en-GB" sz="1050" dirty="0"/>
                        <a:t>IF-037</a:t>
                      </a:r>
                    </a:p>
                  </a:txBody>
                  <a:tcPr/>
                </a:tc>
                <a:tc>
                  <a:txBody>
                    <a:bodyPr/>
                    <a:lstStyle/>
                    <a:p>
                      <a:r>
                        <a:rPr lang="en-GB" sz="1050" dirty="0"/>
                        <a:t>B008</a:t>
                      </a:r>
                    </a:p>
                  </a:txBody>
                  <a:tcPr/>
                </a:tc>
                <a:tc vMerge="1">
                  <a:txBody>
                    <a:bodyPr/>
                    <a:lstStyle/>
                    <a:p>
                      <a:endParaRPr/>
                    </a:p>
                  </a:txBody>
                  <a:tcPr/>
                </a:tc>
                <a:extLst>
                  <a:ext uri="{0D108BD9-81ED-4DB2-BD59-A6C34878D82A}">
                    <a16:rowId xmlns:a16="http://schemas.microsoft.com/office/drawing/2014/main" val="1323260219"/>
                  </a:ext>
                </a:extLst>
              </a:tr>
              <a:tr h="220415">
                <a:tc rowSpan="3">
                  <a:txBody>
                    <a:bodyPr/>
                    <a:lstStyle/>
                    <a:p>
                      <a:r>
                        <a:rPr lang="en-GB" sz="1050" dirty="0"/>
                        <a:t>DI-827 </a:t>
                      </a:r>
                      <a:r>
                        <a:rPr lang="en-GB" sz="1050" dirty="0" err="1"/>
                        <a:t>incomingDataServiceEffectiveFromDate</a:t>
                      </a:r>
                      <a:endParaRPr lang="en-GB" sz="1050" dirty="0"/>
                    </a:p>
                  </a:txBody>
                  <a:tcPr/>
                </a:tc>
                <a:tc>
                  <a:txBody>
                    <a:bodyPr/>
                    <a:lstStyle/>
                    <a:p>
                      <a:r>
                        <a:rPr lang="en-GB" sz="1050" dirty="0"/>
                        <a:t>IF-036</a:t>
                      </a:r>
                    </a:p>
                  </a:txBody>
                  <a:tcPr/>
                </a:tc>
                <a:tc>
                  <a:txBody>
                    <a:bodyPr/>
                    <a:lstStyle/>
                    <a:p>
                      <a:r>
                        <a:rPr lang="en-GB" sz="1050" dirty="0"/>
                        <a:t>B015</a:t>
                      </a:r>
                    </a:p>
                  </a:txBody>
                  <a:tcPr/>
                </a:tc>
                <a:tc vMerge="1">
                  <a:txBody>
                    <a:bodyPr/>
                    <a:lstStyle/>
                    <a:p>
                      <a:endParaRPr/>
                    </a:p>
                  </a:txBody>
                  <a:tcPr/>
                </a:tc>
                <a:extLst>
                  <a:ext uri="{0D108BD9-81ED-4DB2-BD59-A6C34878D82A}">
                    <a16:rowId xmlns:a16="http://schemas.microsoft.com/office/drawing/2014/main" val="1688754245"/>
                  </a:ext>
                </a:extLst>
              </a:tr>
              <a:tr h="220415">
                <a:tc vMerge="1">
                  <a:txBody>
                    <a:bodyPr/>
                    <a:lstStyle/>
                    <a:p>
                      <a:endParaRPr lang="en-GB" sz="1200" dirty="0"/>
                    </a:p>
                  </a:txBody>
                  <a:tcPr/>
                </a:tc>
                <a:tc>
                  <a:txBody>
                    <a:bodyPr/>
                    <a:lstStyle/>
                    <a:p>
                      <a:r>
                        <a:rPr lang="en-GB" sz="1050" dirty="0"/>
                        <a:t>IF-036</a:t>
                      </a:r>
                    </a:p>
                  </a:txBody>
                  <a:tcPr/>
                </a:tc>
                <a:tc>
                  <a:txBody>
                    <a:bodyPr/>
                    <a:lstStyle/>
                    <a:p>
                      <a:r>
                        <a:rPr lang="en-GB" sz="1050" dirty="0"/>
                        <a:t>B017</a:t>
                      </a:r>
                    </a:p>
                  </a:txBody>
                  <a:tcPr/>
                </a:tc>
                <a:tc vMerge="1">
                  <a:txBody>
                    <a:bodyPr/>
                    <a:lstStyle/>
                    <a:p>
                      <a:endParaRPr/>
                    </a:p>
                  </a:txBody>
                  <a:tcPr/>
                </a:tc>
                <a:extLst>
                  <a:ext uri="{0D108BD9-81ED-4DB2-BD59-A6C34878D82A}">
                    <a16:rowId xmlns:a16="http://schemas.microsoft.com/office/drawing/2014/main" val="570940433"/>
                  </a:ext>
                </a:extLst>
              </a:tr>
              <a:tr h="220415">
                <a:tc vMerge="1">
                  <a:txBody>
                    <a:bodyPr/>
                    <a:lstStyle/>
                    <a:p>
                      <a:endParaRPr lang="en-GB" sz="1200" dirty="0"/>
                    </a:p>
                  </a:txBody>
                  <a:tcPr/>
                </a:tc>
                <a:tc>
                  <a:txBody>
                    <a:bodyPr/>
                    <a:lstStyle/>
                    <a:p>
                      <a:r>
                        <a:rPr lang="en-GB" sz="1050" dirty="0"/>
                        <a:t>IF-037</a:t>
                      </a:r>
                    </a:p>
                  </a:txBody>
                  <a:tcPr/>
                </a:tc>
                <a:tc>
                  <a:txBody>
                    <a:bodyPr/>
                    <a:lstStyle/>
                    <a:p>
                      <a:r>
                        <a:rPr lang="en-GB" sz="1050" dirty="0"/>
                        <a:t>B011</a:t>
                      </a:r>
                    </a:p>
                  </a:txBody>
                  <a:tcPr/>
                </a:tc>
                <a:tc vMerge="1">
                  <a:txBody>
                    <a:bodyPr/>
                    <a:lstStyle/>
                    <a:p>
                      <a:endParaRPr/>
                    </a:p>
                  </a:txBody>
                  <a:tcPr/>
                </a:tc>
                <a:extLst>
                  <a:ext uri="{0D108BD9-81ED-4DB2-BD59-A6C34878D82A}">
                    <a16:rowId xmlns:a16="http://schemas.microsoft.com/office/drawing/2014/main" val="3684078927"/>
                  </a:ext>
                </a:extLst>
              </a:tr>
              <a:tr h="22041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DI-824 </a:t>
                      </a:r>
                      <a:r>
                        <a:rPr lang="en-GB" sz="1050" dirty="0" err="1"/>
                        <a:t>incomingMeteringServiceEffectiveFromDate</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B014</a:t>
                      </a:r>
                    </a:p>
                  </a:txBody>
                  <a:tcPr/>
                </a:tc>
                <a:tc vMerge="1">
                  <a:txBody>
                    <a:bodyPr/>
                    <a:lstStyle/>
                    <a:p>
                      <a:endParaRPr/>
                    </a:p>
                  </a:txBody>
                  <a:tcPr/>
                </a:tc>
                <a:extLst>
                  <a:ext uri="{0D108BD9-81ED-4DB2-BD59-A6C34878D82A}">
                    <a16:rowId xmlns:a16="http://schemas.microsoft.com/office/drawing/2014/main" val="187150448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B016</a:t>
                      </a:r>
                    </a:p>
                  </a:txBody>
                  <a:tcPr/>
                </a:tc>
                <a:tc vMerge="1">
                  <a:txBody>
                    <a:bodyPr/>
                    <a:lstStyle/>
                    <a:p>
                      <a:endParaRPr/>
                    </a:p>
                  </a:txBody>
                  <a:tcPr/>
                </a:tc>
                <a:extLst>
                  <a:ext uri="{0D108BD9-81ED-4DB2-BD59-A6C34878D82A}">
                    <a16:rowId xmlns:a16="http://schemas.microsoft.com/office/drawing/2014/main" val="4896875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IF-037</a:t>
                      </a:r>
                    </a:p>
                  </a:txBody>
                  <a:tcPr/>
                </a:tc>
                <a:tc>
                  <a:txBody>
                    <a:bodyPr/>
                    <a:lstStyle/>
                    <a:p>
                      <a:r>
                        <a:rPr lang="en-GB" sz="1050" dirty="0"/>
                        <a:t>B010</a:t>
                      </a:r>
                    </a:p>
                  </a:txBody>
                  <a:tcPr/>
                </a:tc>
                <a:tc vMerge="1">
                  <a:txBody>
                    <a:bodyPr/>
                    <a:lstStyle/>
                    <a:p>
                      <a:endParaRPr/>
                    </a:p>
                  </a:txBody>
                  <a:tcPr/>
                </a:tc>
                <a:extLst>
                  <a:ext uri="{0D108BD9-81ED-4DB2-BD59-A6C34878D82A}">
                    <a16:rowId xmlns:a16="http://schemas.microsoft.com/office/drawing/2014/main" val="463754468"/>
                  </a:ext>
                </a:extLst>
              </a:tr>
              <a:tr h="220415">
                <a:tc rowSpan="2">
                  <a:txBody>
                    <a:bodyPr/>
                    <a:lstStyle/>
                    <a:p>
                      <a:r>
                        <a:rPr lang="en-GB" sz="1050" dirty="0"/>
                        <a:t>DI-086 </a:t>
                      </a:r>
                      <a:r>
                        <a:rPr lang="en-GB" sz="1050" dirty="0" err="1"/>
                        <a:t>supplierEffectiveFromDate</a:t>
                      </a:r>
                      <a:endParaRPr lang="en-GB" sz="1050" dirty="0"/>
                    </a:p>
                  </a:txBody>
                  <a:tcPr/>
                </a:tc>
                <a:tc>
                  <a:txBody>
                    <a:bodyPr/>
                    <a:lstStyle/>
                    <a:p>
                      <a:r>
                        <a:rPr lang="en-GB" sz="1050" dirty="0"/>
                        <a:t>IF-001</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3979660791"/>
                  </a:ext>
                </a:extLst>
              </a:tr>
              <a:tr h="22041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050" dirty="0"/>
                        <a:t>IF-037</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1302715523"/>
                  </a:ext>
                </a:extLst>
              </a:tr>
            </a:tbl>
          </a:graphicData>
        </a:graphic>
      </p:graphicFrame>
    </p:spTree>
    <p:extLst>
      <p:ext uri="{BB962C8B-B14F-4D97-AF65-F5344CB8AC3E}">
        <p14:creationId xmlns:p14="http://schemas.microsoft.com/office/powerpoint/2010/main" val="24390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12</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TextBox 6">
            <a:extLst>
              <a:ext uri="{FF2B5EF4-FFF2-40B4-BE49-F238E27FC236}">
                <a16:creationId xmlns:a16="http://schemas.microsoft.com/office/drawing/2014/main" id="{4EBB7162-3331-0F09-5DBE-FF8AE550A69A}"/>
              </a:ext>
            </a:extLst>
          </p:cNvPr>
          <p:cNvSpPr txBox="1"/>
          <p:nvPr/>
        </p:nvSpPr>
        <p:spPr>
          <a:xfrm>
            <a:off x="442025" y="1475987"/>
            <a:ext cx="5297701" cy="3877985"/>
          </a:xfrm>
          <a:prstGeom prst="rect">
            <a:avLst/>
          </a:prstGeom>
          <a:noFill/>
        </p:spPr>
        <p:txBody>
          <a:bodyPr wrap="square">
            <a:spAutoFit/>
          </a:bodyPr>
          <a:lstStyle/>
          <a:p>
            <a:r>
              <a:rPr lang="en-GB" b="1" u="sng" dirty="0"/>
              <a:t>How do I populate a block with SP Date/Times and MDR Date/Time Data Items?</a:t>
            </a:r>
          </a:p>
          <a:p>
            <a:br>
              <a:rPr lang="en-GB" sz="1400" b="1" u="sng" dirty="0"/>
            </a:br>
            <a:r>
              <a:rPr lang="en-GB" sz="1400" dirty="0"/>
              <a:t>This occurs in IF-031 B071 Block. </a:t>
            </a:r>
          </a:p>
          <a:p>
            <a:endParaRPr lang="en-GB" sz="1400" dirty="0"/>
          </a:p>
          <a:p>
            <a:r>
              <a:rPr lang="en-GB" sz="1400" dirty="0"/>
              <a:t>The "</a:t>
            </a:r>
            <a:r>
              <a:rPr lang="en-GB" sz="1400" dirty="0" err="1"/>
              <a:t>supplierNominatedMDREffectiveFromDate</a:t>
            </a:r>
            <a:r>
              <a:rPr lang="en-GB" sz="1400" dirty="0"/>
              <a:t>" is in the same block in the IF-031 as the "</a:t>
            </a:r>
            <a:r>
              <a:rPr lang="en-GB" sz="1400" dirty="0" err="1"/>
              <a:t>proposedDataServiceDIPEffectiveFromDate</a:t>
            </a:r>
            <a:r>
              <a:rPr lang="en-GB" sz="1400" dirty="0"/>
              <a:t>".</a:t>
            </a:r>
          </a:p>
          <a:p>
            <a:r>
              <a:rPr lang="en-GB" sz="1400" dirty="0"/>
              <a:t>The two dates in the same block are set in different time formats as per the example shown.</a:t>
            </a:r>
          </a:p>
          <a:p>
            <a:endParaRPr lang="en-GB" sz="1400" dirty="0"/>
          </a:p>
          <a:p>
            <a:endParaRPr lang="en-GB" sz="1400" dirty="0"/>
          </a:p>
          <a:p>
            <a:r>
              <a:rPr lang="en-GB" sz="1400" b="1" dirty="0"/>
              <a:t>It is important to note </a:t>
            </a:r>
            <a:r>
              <a:rPr lang="en-GB" sz="1400" dirty="0"/>
              <a:t>that the "</a:t>
            </a:r>
            <a:r>
              <a:rPr lang="en-GB" sz="1400" dirty="0" err="1"/>
              <a:t>supplierNominatedMDREffectiveFromDate</a:t>
            </a:r>
            <a:r>
              <a:rPr lang="en-GB" sz="1400" dirty="0"/>
              <a:t>" must be set to midnight UTC and therefore the MDR is effective 1 hour later than the DS during BST, as per the design – please see 03_REGS_Notes “Time” in DES-138.</a:t>
            </a:r>
          </a:p>
        </p:txBody>
      </p:sp>
      <p:sp>
        <p:nvSpPr>
          <p:cNvPr id="9" name="TextBox 8">
            <a:extLst>
              <a:ext uri="{FF2B5EF4-FFF2-40B4-BE49-F238E27FC236}">
                <a16:creationId xmlns:a16="http://schemas.microsoft.com/office/drawing/2014/main" id="{64A82FD5-510A-17D8-BC31-1BD198A1D75D}"/>
              </a:ext>
            </a:extLst>
          </p:cNvPr>
          <p:cNvSpPr txBox="1"/>
          <p:nvPr/>
        </p:nvSpPr>
        <p:spPr>
          <a:xfrm>
            <a:off x="6227362" y="2220579"/>
            <a:ext cx="5522613" cy="3985706"/>
          </a:xfrm>
          <a:prstGeom prst="rect">
            <a:avLst/>
          </a:prstGeom>
          <a:noFill/>
        </p:spPr>
        <p:txBody>
          <a:bodyPr wrap="square">
            <a:spAutoFit/>
          </a:bodyPr>
          <a:lstStyle/>
          <a:p>
            <a:r>
              <a:rPr lang="en-GB" sz="1100" b="1" u="sng" dirty="0"/>
              <a:t>Acceptable constructions of B071</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a:t>
            </a:r>
            <a:r>
              <a:rPr lang="en-GB" sz="1100" b="1" dirty="0"/>
              <a:t>04-30T00:00:00+</a:t>
            </a:r>
            <a:r>
              <a:rPr lang="en-GB" sz="1100" b="1" dirty="0">
                <a:solidFill>
                  <a:srgbClr val="FF0000"/>
                </a:solidFill>
              </a:rPr>
              <a:t>01</a:t>
            </a:r>
            <a:r>
              <a:rPr lang="en-GB" sz="1100" b="1" dirty="0"/>
              <a:t>:00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a:t>
            </a:r>
            <a:r>
              <a:rPr lang="en-GB" sz="1100" b="1" dirty="0"/>
              <a:t>04-30T00:00:00+</a:t>
            </a:r>
            <a:r>
              <a:rPr lang="en-GB" sz="1100" b="1" dirty="0">
                <a:solidFill>
                  <a:srgbClr val="FF0000"/>
                </a:solidFill>
              </a:rPr>
              <a:t>00</a:t>
            </a:r>
            <a:r>
              <a:rPr lang="en-GB" sz="1100" b="1" dirty="0"/>
              <a:t>:00</a:t>
            </a:r>
            <a:r>
              <a:rPr lang="en-GB" sz="1100" dirty="0"/>
              <a:t>",</a:t>
            </a:r>
          </a:p>
          <a:p>
            <a:r>
              <a:rPr lang="en-GB" sz="1100" dirty="0"/>
              <a:t>	</a:t>
            </a:r>
          </a:p>
          <a:p>
            <a:r>
              <a:rPr lang="en-GB" sz="1100" dirty="0"/>
              <a:t>OR</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"2025-04-</a:t>
            </a:r>
            <a:r>
              <a:rPr lang="en-GB" sz="1100" b="1" dirty="0">
                <a:solidFill>
                  <a:srgbClr val="FF0000"/>
                </a:solidFill>
              </a:rPr>
              <a:t>29</a:t>
            </a:r>
            <a:r>
              <a:rPr lang="en-GB" sz="1100" b="1" dirty="0"/>
              <a:t>T</a:t>
            </a:r>
            <a:r>
              <a:rPr lang="en-GB" sz="1100" b="1" dirty="0">
                <a:solidFill>
                  <a:srgbClr val="FF0000"/>
                </a:solidFill>
              </a:rPr>
              <a:t>23</a:t>
            </a:r>
            <a:r>
              <a:rPr lang="en-GB" sz="1100" b="1" dirty="0"/>
              <a:t>:00:00+00:00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"2025-04-</a:t>
            </a:r>
            <a:r>
              <a:rPr lang="en-GB" sz="1100" b="1" dirty="0">
                <a:solidFill>
                  <a:srgbClr val="FF0000"/>
                </a:solidFill>
              </a:rPr>
              <a:t>30</a:t>
            </a:r>
            <a:r>
              <a:rPr lang="en-GB" sz="1100" b="1" dirty="0"/>
              <a:t>T</a:t>
            </a:r>
            <a:r>
              <a:rPr lang="en-GB" sz="1100" b="1" dirty="0">
                <a:solidFill>
                  <a:srgbClr val="FF0000"/>
                </a:solidFill>
              </a:rPr>
              <a:t>00</a:t>
            </a:r>
            <a:r>
              <a:rPr lang="en-GB" sz="1100" b="1" dirty="0"/>
              <a:t>:00:00+00:00</a:t>
            </a:r>
            <a:r>
              <a:rPr lang="en-GB" sz="1100" dirty="0"/>
              <a:t>"</a:t>
            </a:r>
          </a:p>
        </p:txBody>
      </p:sp>
    </p:spTree>
    <p:extLst>
      <p:ext uri="{BB962C8B-B14F-4D97-AF65-F5344CB8AC3E}">
        <p14:creationId xmlns:p14="http://schemas.microsoft.com/office/powerpoint/2010/main" val="357345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B202-49C3-D1AB-4DFD-4C2671FD6726}"/>
              </a:ext>
            </a:extLst>
          </p:cNvPr>
          <p:cNvSpPr>
            <a:spLocks noGrp="1"/>
          </p:cNvSpPr>
          <p:nvPr>
            <p:ph type="title"/>
          </p:nvPr>
        </p:nvSpPr>
        <p:spPr/>
        <p:txBody>
          <a:bodyPr/>
          <a:lstStyle/>
          <a:p>
            <a:r>
              <a:rPr lang="en-GB" dirty="0"/>
              <a:t>MHHS Guidance</a:t>
            </a:r>
          </a:p>
        </p:txBody>
      </p:sp>
      <p:sp>
        <p:nvSpPr>
          <p:cNvPr id="3" name="Content Placeholder 2">
            <a:extLst>
              <a:ext uri="{FF2B5EF4-FFF2-40B4-BE49-F238E27FC236}">
                <a16:creationId xmlns:a16="http://schemas.microsoft.com/office/drawing/2014/main" id="{1BB83262-2929-BFAA-DAE8-E3EAF527FD9C}"/>
              </a:ext>
            </a:extLst>
          </p:cNvPr>
          <p:cNvSpPr>
            <a:spLocks noGrp="1"/>
          </p:cNvSpPr>
          <p:nvPr>
            <p:ph idx="1"/>
          </p:nvPr>
        </p:nvSpPr>
        <p:spPr>
          <a:xfrm>
            <a:off x="4027470" y="2032348"/>
            <a:ext cx="6318606" cy="2793304"/>
          </a:xfrm>
        </p:spPr>
        <p:txBody>
          <a:bodyPr>
            <a:normAutofit/>
          </a:bodyPr>
          <a:lstStyle/>
          <a:p>
            <a:r>
              <a:rPr lang="en-GB" sz="1800" dirty="0"/>
              <a:t>This guidance:</a:t>
            </a:r>
          </a:p>
          <a:p>
            <a:pPr marL="342900" indent="-342900">
              <a:buFont typeface="Arial" panose="020B0604020202020204" pitchFamily="34" charset="0"/>
              <a:buChar char="•"/>
            </a:pPr>
            <a:r>
              <a:rPr lang="en-GB" sz="1800" dirty="0"/>
              <a:t>has been provided to support the implementation of CR036, and</a:t>
            </a:r>
          </a:p>
          <a:p>
            <a:pPr marL="342900" indent="-342900">
              <a:buFont typeface="Arial" panose="020B0604020202020204" pitchFamily="34" charset="0"/>
              <a:buChar char="•"/>
            </a:pPr>
            <a:r>
              <a:rPr lang="en-GB" sz="1800"/>
              <a:t>does </a:t>
            </a:r>
            <a:r>
              <a:rPr lang="en-GB" sz="1800" dirty="0"/>
              <a:t>not change the design to CR036 but provides clarity to Market Participants should use the </a:t>
            </a:r>
            <a:r>
              <a:rPr lang="en-GB" sz="1800" dirty="0" err="1"/>
              <a:t>DateTime</a:t>
            </a:r>
            <a:r>
              <a:rPr lang="en-GB" sz="1800" dirty="0"/>
              <a:t> fields in MHHS Flows in line with IR7 onwards.</a:t>
            </a:r>
          </a:p>
        </p:txBody>
      </p:sp>
      <p:sp>
        <p:nvSpPr>
          <p:cNvPr id="4" name="Slide Number Placeholder 3">
            <a:extLst>
              <a:ext uri="{FF2B5EF4-FFF2-40B4-BE49-F238E27FC236}">
                <a16:creationId xmlns:a16="http://schemas.microsoft.com/office/drawing/2014/main" id="{3B8A9376-02F9-906E-4868-BDB8194EA8D6}"/>
              </a:ext>
            </a:extLst>
          </p:cNvPr>
          <p:cNvSpPr>
            <a:spLocks noGrp="1"/>
          </p:cNvSpPr>
          <p:nvPr>
            <p:ph type="sldNum" sz="quarter" idx="12"/>
          </p:nvPr>
        </p:nvSpPr>
        <p:spPr/>
        <p:txBody>
          <a:bodyPr/>
          <a:lstStyle/>
          <a:p>
            <a:fld id="{223C8A1D-C690-374A-BBAF-BE150B79E8D3}" type="slidenum">
              <a:rPr lang="en-GB" smtClean="0"/>
              <a:t>2</a:t>
            </a:fld>
            <a:endParaRPr lang="en-GB"/>
          </a:p>
        </p:txBody>
      </p:sp>
      <p:sp>
        <p:nvSpPr>
          <p:cNvPr id="6" name="Rectangle: Rounded Corners 5">
            <a:extLst>
              <a:ext uri="{FF2B5EF4-FFF2-40B4-BE49-F238E27FC236}">
                <a16:creationId xmlns:a16="http://schemas.microsoft.com/office/drawing/2014/main" id="{407C04F9-99ED-BCCA-0F37-CCE6A42CEBAA}"/>
              </a:ext>
            </a:extLst>
          </p:cNvPr>
          <p:cNvSpPr/>
          <p:nvPr/>
        </p:nvSpPr>
        <p:spPr>
          <a:xfrm>
            <a:off x="638827" y="1779828"/>
            <a:ext cx="2805831" cy="27933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Lights On with solid fill">
            <a:extLst>
              <a:ext uri="{FF2B5EF4-FFF2-40B4-BE49-F238E27FC236}">
                <a16:creationId xmlns:a16="http://schemas.microsoft.com/office/drawing/2014/main" id="{AE9174B1-21AF-64CF-5444-C9EBE6BF6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4020" y="2468758"/>
            <a:ext cx="1440000" cy="1440000"/>
          </a:xfrm>
          <a:prstGeom prst="rect">
            <a:avLst/>
          </a:prstGeom>
        </p:spPr>
      </p:pic>
      <p:grpSp>
        <p:nvGrpSpPr>
          <p:cNvPr id="8" name="Group 7">
            <a:extLst>
              <a:ext uri="{FF2B5EF4-FFF2-40B4-BE49-F238E27FC236}">
                <a16:creationId xmlns:a16="http://schemas.microsoft.com/office/drawing/2014/main" id="{B1788B39-AF00-9772-B31C-E967C4C84AB1}"/>
              </a:ext>
            </a:extLst>
          </p:cNvPr>
          <p:cNvGrpSpPr/>
          <p:nvPr/>
        </p:nvGrpSpPr>
        <p:grpSpPr>
          <a:xfrm>
            <a:off x="442025" y="856111"/>
            <a:ext cx="11083132" cy="518686"/>
            <a:chOff x="147262" y="812254"/>
            <a:chExt cx="11083132" cy="393404"/>
          </a:xfrm>
        </p:grpSpPr>
        <p:sp>
          <p:nvSpPr>
            <p:cNvPr id="9" name="Rectangle 8">
              <a:extLst>
                <a:ext uri="{FF2B5EF4-FFF2-40B4-BE49-F238E27FC236}">
                  <a16:creationId xmlns:a16="http://schemas.microsoft.com/office/drawing/2014/main" id="{D4A5BA97-27DB-8326-6F59-83A3437071C5}"/>
                </a:ext>
              </a:extLst>
            </p:cNvPr>
            <p:cNvSpPr/>
            <p:nvPr/>
          </p:nvSpPr>
          <p:spPr>
            <a:xfrm>
              <a:off x="309798" y="813376"/>
              <a:ext cx="10920596"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     Objectives</a:t>
              </a:r>
            </a:p>
          </p:txBody>
        </p:sp>
        <p:sp>
          <p:nvSpPr>
            <p:cNvPr id="10" name="Oval 9">
              <a:extLst>
                <a:ext uri="{FF2B5EF4-FFF2-40B4-BE49-F238E27FC236}">
                  <a16:creationId xmlns:a16="http://schemas.microsoft.com/office/drawing/2014/main" id="{839855E0-4BC7-9879-C0AE-D487134B8021}"/>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1" name="Graphic 10" descr="CheckList with solid fill">
            <a:extLst>
              <a:ext uri="{FF2B5EF4-FFF2-40B4-BE49-F238E27FC236}">
                <a16:creationId xmlns:a16="http://schemas.microsoft.com/office/drawing/2014/main" id="{6BB05F2E-AB72-E3ED-EAAD-8308033472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451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8" y="1539089"/>
            <a:ext cx="10877087" cy="4936273"/>
          </a:xfrm>
        </p:spPr>
        <p:txBody>
          <a:bodyPr>
            <a:normAutofit/>
          </a:bodyPr>
          <a:lstStyle/>
          <a:p>
            <a:r>
              <a:rPr lang="en-GB" sz="1400" dirty="0"/>
              <a:t>All IF/PUB Date/Time fields are based on ISO-8601, and have the following format:</a:t>
            </a:r>
          </a:p>
          <a:p>
            <a:pPr marL="285750" indent="-285750">
              <a:buFont typeface="Arial" panose="020B0604020202020204" pitchFamily="34" charset="0"/>
              <a:buChar char="•"/>
            </a:pPr>
            <a:r>
              <a:rPr lang="en-GB" sz="1400" dirty="0"/>
              <a:t>YYYY-MM-DDTHH:MM:SS±TZH:TZM</a:t>
            </a:r>
          </a:p>
          <a:p>
            <a:r>
              <a:rPr lang="en-GB" sz="1400" dirty="0"/>
              <a:t>This format allows for time to be represented in either in terms of UTC, or ‘local time’ accompanied with the appropriate offset from UTC. </a:t>
            </a:r>
          </a:p>
          <a:p>
            <a:endParaRPr lang="en-GB" sz="1400" dirty="0"/>
          </a:p>
          <a:p>
            <a:r>
              <a:rPr lang="en-GB" sz="1400" dirty="0"/>
              <a:t>For example, during BST, midnight local time could be correctly represented either as: </a:t>
            </a:r>
          </a:p>
          <a:p>
            <a:pPr marL="342900" indent="-342900">
              <a:buFont typeface="Arial" panose="020B0604020202020204" pitchFamily="34" charset="0"/>
              <a:buChar char="•"/>
            </a:pPr>
            <a:r>
              <a:rPr lang="en-GB" sz="1400" dirty="0"/>
              <a:t>2023-07-</a:t>
            </a:r>
            <a:r>
              <a:rPr lang="en-GB" sz="1400" b="1" dirty="0"/>
              <a:t>19T23:00:00±00:00</a:t>
            </a:r>
            <a:r>
              <a:rPr lang="en-GB" sz="1400" dirty="0"/>
              <a:t> (UTC version), or </a:t>
            </a:r>
          </a:p>
          <a:p>
            <a:pPr marL="342900" indent="-342900">
              <a:buFont typeface="Arial" panose="020B0604020202020204" pitchFamily="34" charset="0"/>
              <a:buChar char="•"/>
            </a:pPr>
            <a:r>
              <a:rPr lang="en-GB" sz="1400" dirty="0"/>
              <a:t>2023-07-</a:t>
            </a:r>
            <a:r>
              <a:rPr lang="en-GB" sz="1400" b="1" dirty="0"/>
              <a:t>20T00:00:00+01:00</a:t>
            </a:r>
            <a:r>
              <a:rPr lang="en-GB" sz="1400" dirty="0"/>
              <a:t> (local/BST version).</a:t>
            </a:r>
          </a:p>
          <a:p>
            <a:endParaRPr lang="en-GB" sz="1400" dirty="0"/>
          </a:p>
          <a:p>
            <a:endParaRPr lang="en-GB" sz="1400" dirty="0"/>
          </a:p>
          <a:p>
            <a:r>
              <a:rPr lang="en-GB" sz="1400" dirty="0"/>
              <a:t>Please refer to the FAQ section for how participants should expect Date/Times to be populated by the Registration Service. </a:t>
            </a:r>
          </a:p>
          <a:p>
            <a:endParaRPr lang="en-GB" sz="1400" dirty="0"/>
          </a:p>
          <a:p>
            <a:endParaRPr lang="en-GB" sz="1400" dirty="0"/>
          </a:p>
          <a:p>
            <a:r>
              <a:rPr lang="en-GB" sz="1400" dirty="0"/>
              <a:t>Participants need to be able to interpret offset and non-offset times. </a:t>
            </a:r>
          </a:p>
          <a:p>
            <a:r>
              <a:rPr lang="en-GB" sz="1400" dirty="0"/>
              <a:t>Reference: </a:t>
            </a:r>
            <a:r>
              <a:rPr lang="en-GB" sz="1400" dirty="0">
                <a:hlinkClick r:id="rId2"/>
              </a:rPr>
              <a:t>ISO-8601</a:t>
            </a:r>
            <a:r>
              <a:rPr lang="en-GB" sz="14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3</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Representation of Time in Messages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8529584" y="2587966"/>
            <a:ext cx="2429164"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Registration Service will reject any non-UK time zones that are received.</a:t>
            </a:r>
          </a:p>
        </p:txBody>
      </p:sp>
    </p:spTree>
    <p:extLst>
      <p:ext uri="{BB962C8B-B14F-4D97-AF65-F5344CB8AC3E}">
        <p14:creationId xmlns:p14="http://schemas.microsoft.com/office/powerpoint/2010/main" val="26219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4</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UTC and Time Zones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6" name="Table 5">
            <a:extLst>
              <a:ext uri="{FF2B5EF4-FFF2-40B4-BE49-F238E27FC236}">
                <a16:creationId xmlns:a16="http://schemas.microsoft.com/office/drawing/2014/main" id="{A95B9D23-338E-CC77-8155-2ED0D5569C50}"/>
              </a:ext>
            </a:extLst>
          </p:cNvPr>
          <p:cNvGraphicFramePr>
            <a:graphicFrameLocks noGrp="1"/>
          </p:cNvGraphicFramePr>
          <p:nvPr>
            <p:extLst>
              <p:ext uri="{D42A27DB-BD31-4B8C-83A1-F6EECF244321}">
                <p14:modId xmlns:p14="http://schemas.microsoft.com/office/powerpoint/2010/main" val="1917048470"/>
              </p:ext>
            </p:extLst>
          </p:nvPr>
        </p:nvGraphicFramePr>
        <p:xfrm>
          <a:off x="641631" y="3348892"/>
          <a:ext cx="10877086" cy="1381760"/>
        </p:xfrm>
        <a:graphic>
          <a:graphicData uri="http://schemas.openxmlformats.org/drawingml/2006/table">
            <a:tbl>
              <a:tblPr firstRow="1" firstCol="1" bandRow="1">
                <a:tableStyleId>{5C22544A-7EE6-4342-B048-85BDC9FD1C3A}</a:tableStyleId>
              </a:tblPr>
              <a:tblGrid>
                <a:gridCol w="2541800">
                  <a:extLst>
                    <a:ext uri="{9D8B030D-6E8A-4147-A177-3AD203B41FA5}">
                      <a16:colId xmlns:a16="http://schemas.microsoft.com/office/drawing/2014/main" val="4006401817"/>
                    </a:ext>
                  </a:extLst>
                </a:gridCol>
                <a:gridCol w="2800910">
                  <a:extLst>
                    <a:ext uri="{9D8B030D-6E8A-4147-A177-3AD203B41FA5}">
                      <a16:colId xmlns:a16="http://schemas.microsoft.com/office/drawing/2014/main" val="2215283569"/>
                    </a:ext>
                  </a:extLst>
                </a:gridCol>
                <a:gridCol w="2897109">
                  <a:extLst>
                    <a:ext uri="{9D8B030D-6E8A-4147-A177-3AD203B41FA5}">
                      <a16:colId xmlns:a16="http://schemas.microsoft.com/office/drawing/2014/main" val="4212572800"/>
                    </a:ext>
                  </a:extLst>
                </a:gridCol>
                <a:gridCol w="2637267">
                  <a:extLst>
                    <a:ext uri="{9D8B030D-6E8A-4147-A177-3AD203B41FA5}">
                      <a16:colId xmlns:a16="http://schemas.microsoft.com/office/drawing/2014/main" val="4071728035"/>
                    </a:ext>
                  </a:extLst>
                </a:gridCol>
              </a:tblGrid>
              <a:tr h="475391">
                <a:tc>
                  <a:txBody>
                    <a:bodyPr/>
                    <a:lstStyle/>
                    <a:p>
                      <a:r>
                        <a:rPr lang="en-GB" dirty="0"/>
                        <a:t>Scenario Description</a:t>
                      </a:r>
                    </a:p>
                  </a:txBody>
                  <a:tcPr/>
                </a:tc>
                <a:tc>
                  <a:txBody>
                    <a:bodyPr/>
                    <a:lstStyle/>
                    <a:p>
                      <a:r>
                        <a:rPr lang="en-GB" dirty="0"/>
                        <a:t>UTC Representation (non-offset)</a:t>
                      </a:r>
                    </a:p>
                  </a:txBody>
                  <a:tcPr/>
                </a:tc>
                <a:tc>
                  <a:txBody>
                    <a:bodyPr/>
                    <a:lstStyle/>
                    <a:p>
                      <a:r>
                        <a:rPr lang="en-GB" dirty="0"/>
                        <a:t>Local Representation</a:t>
                      </a:r>
                    </a:p>
                    <a:p>
                      <a:r>
                        <a:rPr lang="en-GB" dirty="0"/>
                        <a:t>(UTC offset)</a:t>
                      </a:r>
                    </a:p>
                  </a:txBody>
                  <a:tcPr/>
                </a:tc>
                <a:tc>
                  <a:txBody>
                    <a:bodyPr/>
                    <a:lstStyle/>
                    <a:p>
                      <a:r>
                        <a:rPr lang="en-GB" dirty="0"/>
                        <a:t>Time Zone</a:t>
                      </a:r>
                    </a:p>
                    <a:p>
                      <a:r>
                        <a:rPr lang="en-GB" dirty="0"/>
                        <a:t>(GMT or BST)</a:t>
                      </a:r>
                    </a:p>
                  </a:txBody>
                  <a:tcPr/>
                </a:tc>
                <a:extLst>
                  <a:ext uri="{0D108BD9-81ED-4DB2-BD59-A6C34878D82A}">
                    <a16:rowId xmlns:a16="http://schemas.microsoft.com/office/drawing/2014/main" val="2188967916"/>
                  </a:ext>
                </a:extLst>
              </a:tr>
              <a:tr h="370840">
                <a:tc>
                  <a:txBody>
                    <a:bodyPr/>
                    <a:lstStyle/>
                    <a:p>
                      <a:r>
                        <a:rPr lang="en-GB" sz="1400" dirty="0"/>
                        <a:t>Summer Midnight</a:t>
                      </a:r>
                    </a:p>
                  </a:txBody>
                  <a:tcPr anchor="ctr"/>
                </a:tc>
                <a:tc>
                  <a:txBody>
                    <a:bodyPr/>
                    <a:lstStyle/>
                    <a:p>
                      <a:r>
                        <a:rPr lang="en-GB" sz="1400" dirty="0"/>
                        <a:t>2024-07-</a:t>
                      </a:r>
                      <a:r>
                        <a:rPr lang="en-GB" sz="1400" b="1" dirty="0"/>
                        <a:t>19T23:00:00±00:00</a:t>
                      </a:r>
                    </a:p>
                  </a:txBody>
                  <a:tcPr anchor="ctr"/>
                </a:tc>
                <a:tc>
                  <a:txBody>
                    <a:bodyPr/>
                    <a:lstStyle/>
                    <a:p>
                      <a:r>
                        <a:rPr lang="en-GB" sz="1400" dirty="0"/>
                        <a:t>2024-07-</a:t>
                      </a:r>
                      <a:r>
                        <a:rPr lang="en-GB" sz="1400" b="1" dirty="0"/>
                        <a:t>20T00:00:00+01:00</a:t>
                      </a:r>
                    </a:p>
                  </a:txBody>
                  <a:tcPr anchor="ctr"/>
                </a:tc>
                <a:tc>
                  <a:txBody>
                    <a:bodyPr/>
                    <a:lstStyle/>
                    <a:p>
                      <a:r>
                        <a:rPr lang="en-GB" sz="1400" dirty="0"/>
                        <a:t>Local = BST</a:t>
                      </a:r>
                    </a:p>
                  </a:txBody>
                  <a:tcPr anchor="ctr"/>
                </a:tc>
                <a:extLst>
                  <a:ext uri="{0D108BD9-81ED-4DB2-BD59-A6C34878D82A}">
                    <a16:rowId xmlns:a16="http://schemas.microsoft.com/office/drawing/2014/main" val="3988836805"/>
                  </a:ext>
                </a:extLst>
              </a:tr>
              <a:tr h="370840">
                <a:tc>
                  <a:txBody>
                    <a:bodyPr/>
                    <a:lstStyle/>
                    <a:p>
                      <a:r>
                        <a:rPr lang="en-GB" sz="1400" dirty="0"/>
                        <a:t>Winter Midnight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Local = GMT</a:t>
                      </a:r>
                    </a:p>
                  </a:txBody>
                  <a:tcPr anchor="ctr"/>
                </a:tc>
                <a:extLst>
                  <a:ext uri="{0D108BD9-81ED-4DB2-BD59-A6C34878D82A}">
                    <a16:rowId xmlns:a16="http://schemas.microsoft.com/office/drawing/2014/main" val="1781873771"/>
                  </a:ext>
                </a:extLst>
              </a:tr>
            </a:tbl>
          </a:graphicData>
        </a:graphic>
      </p:graphicFrame>
      <p:sp>
        <p:nvSpPr>
          <p:cNvPr id="8" name="Content Placeholder 2">
            <a:extLst>
              <a:ext uri="{FF2B5EF4-FFF2-40B4-BE49-F238E27FC236}">
                <a16:creationId xmlns:a16="http://schemas.microsoft.com/office/drawing/2014/main" id="{E6A0586D-E00F-9383-1D96-03E5120E28B6}"/>
              </a:ext>
            </a:extLst>
          </p:cNvPr>
          <p:cNvSpPr txBox="1">
            <a:spLocks/>
          </p:cNvSpPr>
          <p:nvPr/>
        </p:nvSpPr>
        <p:spPr>
          <a:xfrm>
            <a:off x="648069" y="1731330"/>
            <a:ext cx="10709910" cy="11874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33350" indent="-12382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Coordinated Universal Time (UTC) does not change with a change of seasons, but local time will change during British Summer Time (BST). During British Summer Time (BST), local time in the UK is advanced one hour forward of Greenwich Mean Time (GMT), in effect changing the time zone from UTC±00:00 to UTC+01:00</a:t>
            </a:r>
          </a:p>
        </p:txBody>
      </p:sp>
      <p:sp>
        <p:nvSpPr>
          <p:cNvPr id="3" name="Flowchart: Alternate Process 2">
            <a:extLst>
              <a:ext uri="{FF2B5EF4-FFF2-40B4-BE49-F238E27FC236}">
                <a16:creationId xmlns:a16="http://schemas.microsoft.com/office/drawing/2014/main" id="{64393EFA-780A-CBB7-DF4C-DEDBA00AF210}"/>
              </a:ext>
            </a:extLst>
          </p:cNvPr>
          <p:cNvSpPr/>
          <p:nvPr/>
        </p:nvSpPr>
        <p:spPr>
          <a:xfrm>
            <a:off x="3562216" y="5415728"/>
            <a:ext cx="4881616"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Participants can search specific dates and times in the </a:t>
            </a:r>
            <a:r>
              <a:rPr kumimoji="0" lang="en-US" altLang="en-US" sz="1400" b="0" i="0" u="none" strike="noStrike" cap="none" normalizeH="0" baseline="0" dirty="0">
                <a:ln>
                  <a:noFill/>
                </a:ln>
                <a:solidFill>
                  <a:srgbClr val="0066CC"/>
                </a:solidFill>
                <a:effectLst/>
                <a:latin typeface="Arial" panose="020B0604020202020204" pitchFamily="34" charset="0"/>
                <a:hlinkClick r:id="rId4">
                  <a:extLst>
                    <a:ext uri="{A12FA001-AC4F-418D-AE19-62706E023703}">
                      <ahyp:hlinkClr xmlns:ahyp="http://schemas.microsoft.com/office/drawing/2018/hyperlinkcolor" val="tx"/>
                    </a:ext>
                  </a:extLst>
                </a:hlinkClick>
              </a:rPr>
              <a:t>UTC lookup</a:t>
            </a:r>
            <a:r>
              <a:rPr kumimoji="0" lang="en-US" altLang="en-US" sz="1400" b="0" i="0" u="none" strike="noStrike" cap="none" normalizeH="0" baseline="0" dirty="0">
                <a:ln>
                  <a:noFill/>
                </a:ln>
                <a:solidFill>
                  <a:srgbClr val="0066CC"/>
                </a:solidFill>
                <a:effectLst/>
                <a:latin typeface="Arial" panose="020B0604020202020204" pitchFamily="34" charset="0"/>
              </a:rPr>
              <a:t> </a:t>
            </a:r>
            <a:r>
              <a:rPr kumimoji="0" lang="en-US" altLang="en-US" sz="1400" b="0" i="0" u="none" strike="noStrike" cap="none" normalizeH="0" baseline="0" dirty="0">
                <a:ln>
                  <a:noFill/>
                </a:ln>
                <a:solidFill>
                  <a:schemeClr val="bg1"/>
                </a:solidFill>
                <a:effectLst/>
                <a:latin typeface="Arial" panose="020B0604020202020204" pitchFamily="34" charset="0"/>
              </a:rPr>
              <a:t>document to understand how to correctly construc</a:t>
            </a:r>
            <a:r>
              <a:rPr lang="en-US" altLang="en-US" sz="1400" dirty="0">
                <a:solidFill>
                  <a:schemeClr val="bg1"/>
                </a:solidFill>
                <a:latin typeface="Arial" panose="020B0604020202020204" pitchFamily="34" charset="0"/>
              </a:rPr>
              <a:t>t Date/Time Data Items</a:t>
            </a:r>
            <a:r>
              <a:rPr kumimoji="0" lang="en-US" altLang="en-US" sz="1400" b="0" i="0" u="none" strike="noStrike" cap="none" normalizeH="0" baseline="0" dirty="0">
                <a:ln>
                  <a:noFill/>
                </a:ln>
                <a:solidFill>
                  <a:schemeClr val="bg1"/>
                </a:solidFill>
                <a:effectLst/>
                <a:latin typeface="Arial" panose="020B0604020202020204" pitchFamily="34" charset="0"/>
              </a:rPr>
              <a:t> in DIP messages.</a:t>
            </a:r>
          </a:p>
        </p:txBody>
      </p:sp>
    </p:spTree>
    <p:extLst>
      <p:ext uri="{BB962C8B-B14F-4D97-AF65-F5344CB8AC3E}">
        <p14:creationId xmlns:p14="http://schemas.microsoft.com/office/powerpoint/2010/main" val="907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403414" y="1605491"/>
            <a:ext cx="11121742" cy="4268835"/>
          </a:xfrm>
        </p:spPr>
        <p:txBody>
          <a:bodyPr>
            <a:normAutofit/>
          </a:bodyPr>
          <a:lstStyle/>
          <a:p>
            <a:r>
              <a:rPr lang="en-GB" sz="1800" dirty="0"/>
              <a:t>The implementation of “MHHS Programme CR36”, mandated that Service Provider Appointments should commence at ‘Midnight Local’ or ‘Midnight Clock Time’, so that Data Service and Metering Service appointments, align with the periods of ‘Supplier ownership’ maintained by CSS (Central Switching Service). This means that, in periods where BST (British Summer Time) is in effect, Service Provider Appointment will commence at 23:00:00 on D-1, where D is the ‘UTC day’ on which supply ownership begins.   </a:t>
            </a:r>
          </a:p>
          <a:p>
            <a:endParaRPr lang="en-GB" sz="1800" dirty="0"/>
          </a:p>
          <a:p>
            <a:r>
              <a:rPr lang="en-GB" sz="1800" dirty="0"/>
              <a:t>However, it should be noted that Data Services will continue to be responsible for collecting/providing consumption data for each full UTC day for which they are appointed i.e. an appointed DS would need to continue to provide consumption data for the hour ‘23:00 D-1’ through to ‘00:00 D’ even though they are not ‘technically’ appointed for that hour.</a:t>
            </a:r>
          </a:p>
          <a:p>
            <a:endParaRPr lang="en-GB" sz="1800" dirty="0"/>
          </a:p>
          <a:p>
            <a:r>
              <a:rPr lang="en-GB" sz="1800" dirty="0"/>
              <a:t>As per CR36, Supplier Start Dates align to Service Provider Appointment </a:t>
            </a:r>
            <a:r>
              <a:rPr lang="en-GB" sz="1800" dirty="0" err="1"/>
              <a:t>DateTimes</a:t>
            </a:r>
            <a:r>
              <a:rPr lang="en-GB" sz="18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5</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223247" y="5370990"/>
            <a:ext cx="5301909" cy="1350485"/>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Further information on processes around this arrangement can be found in the following documents:</a:t>
            </a:r>
          </a:p>
          <a:p>
            <a:pPr marL="285750" indent="-285750">
              <a:buFont typeface="Arial" panose="020B0604020202020204" pitchFamily="34" charset="0"/>
              <a:buChar char="•"/>
            </a:pPr>
            <a:r>
              <a:rPr lang="en-GB" sz="1200" dirty="0"/>
              <a:t>MHHS-BP003C – Transfer of Readings Change of Data Service BPM</a:t>
            </a:r>
          </a:p>
          <a:p>
            <a:pPr marL="285750" indent="-285750">
              <a:buFont typeface="Arial" panose="020B0604020202020204" pitchFamily="34" charset="0"/>
              <a:buChar char="•"/>
            </a:pPr>
            <a:r>
              <a:rPr lang="en-GB" sz="1200" dirty="0"/>
              <a:t>MHHS-METH001 - SDS Validation &amp; Estimation Method Statement </a:t>
            </a:r>
          </a:p>
          <a:p>
            <a:pPr marL="285750" indent="-285750">
              <a:buFont typeface="Arial" panose="020B0604020202020204" pitchFamily="34" charset="0"/>
              <a:buChar char="•"/>
            </a:pPr>
            <a:r>
              <a:rPr lang="en-GB" sz="1200" dirty="0"/>
              <a:t>MHHS-BRS001 - Data Service Requirements</a:t>
            </a: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MHHS Webinar Change of Supplier Process .pdf</a:t>
            </a:r>
            <a:endParaRPr lang="en-GB" sz="1200" dirty="0"/>
          </a:p>
        </p:txBody>
      </p:sp>
    </p:spTree>
    <p:extLst>
      <p:ext uri="{BB962C8B-B14F-4D97-AF65-F5344CB8AC3E}">
        <p14:creationId xmlns:p14="http://schemas.microsoft.com/office/powerpoint/2010/main" val="4736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6</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3" name="Rectangle: Rounded Corners 2">
            <a:extLst>
              <a:ext uri="{FF2B5EF4-FFF2-40B4-BE49-F238E27FC236}">
                <a16:creationId xmlns:a16="http://schemas.microsoft.com/office/drawing/2014/main" id="{10CD746D-DD35-1120-4ABF-7913B4210C09}"/>
              </a:ext>
            </a:extLst>
          </p:cNvPr>
          <p:cNvSpPr/>
          <p:nvPr/>
        </p:nvSpPr>
        <p:spPr>
          <a:xfrm>
            <a:off x="434800" y="4227964"/>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5" name="Rectangle: Rounded Corners 4">
            <a:extLst>
              <a:ext uri="{FF2B5EF4-FFF2-40B4-BE49-F238E27FC236}">
                <a16:creationId xmlns:a16="http://schemas.microsoft.com/office/drawing/2014/main" id="{45D4E60F-8DED-ACC3-755F-12A4B3CBC7B1}"/>
              </a:ext>
            </a:extLst>
          </p:cNvPr>
          <p:cNvSpPr/>
          <p:nvPr/>
        </p:nvSpPr>
        <p:spPr>
          <a:xfrm>
            <a:off x="2083802" y="424423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6" name="Rectangle: Rounded Corners 5">
            <a:extLst>
              <a:ext uri="{FF2B5EF4-FFF2-40B4-BE49-F238E27FC236}">
                <a16:creationId xmlns:a16="http://schemas.microsoft.com/office/drawing/2014/main" id="{A563F6F3-6E4F-54DB-2356-B47869080B40}"/>
              </a:ext>
            </a:extLst>
          </p:cNvPr>
          <p:cNvSpPr/>
          <p:nvPr/>
        </p:nvSpPr>
        <p:spPr>
          <a:xfrm>
            <a:off x="3732804" y="422882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8" name="Rectangle: Rounded Corners 17">
            <a:extLst>
              <a:ext uri="{FF2B5EF4-FFF2-40B4-BE49-F238E27FC236}">
                <a16:creationId xmlns:a16="http://schemas.microsoft.com/office/drawing/2014/main" id="{31EE2A60-9355-C520-8CC8-A71A62E4F22D}"/>
              </a:ext>
            </a:extLst>
          </p:cNvPr>
          <p:cNvSpPr/>
          <p:nvPr/>
        </p:nvSpPr>
        <p:spPr>
          <a:xfrm>
            <a:off x="8679810"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26" name="Rectangle: Rounded Corners 25">
            <a:extLst>
              <a:ext uri="{FF2B5EF4-FFF2-40B4-BE49-F238E27FC236}">
                <a16:creationId xmlns:a16="http://schemas.microsoft.com/office/drawing/2014/main" id="{F262556D-C2FC-E7CA-79B4-5A1C06E44CE0}"/>
              </a:ext>
            </a:extLst>
          </p:cNvPr>
          <p:cNvSpPr/>
          <p:nvPr/>
        </p:nvSpPr>
        <p:spPr>
          <a:xfrm>
            <a:off x="7030808"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27" name="Rectangle: Rounded Corners 26">
            <a:extLst>
              <a:ext uri="{FF2B5EF4-FFF2-40B4-BE49-F238E27FC236}">
                <a16:creationId xmlns:a16="http://schemas.microsoft.com/office/drawing/2014/main" id="{D27E0208-6725-8888-3A2B-5BC7CE2D0F79}"/>
              </a:ext>
            </a:extLst>
          </p:cNvPr>
          <p:cNvSpPr/>
          <p:nvPr/>
        </p:nvSpPr>
        <p:spPr>
          <a:xfrm>
            <a:off x="5381806"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28" name="Rectangle: Rounded Corners 27">
            <a:extLst>
              <a:ext uri="{FF2B5EF4-FFF2-40B4-BE49-F238E27FC236}">
                <a16:creationId xmlns:a16="http://schemas.microsoft.com/office/drawing/2014/main" id="{EB839DED-1A0C-931B-DA80-F6DADF0151EE}"/>
              </a:ext>
            </a:extLst>
          </p:cNvPr>
          <p:cNvSpPr/>
          <p:nvPr/>
        </p:nvSpPr>
        <p:spPr>
          <a:xfrm>
            <a:off x="434800" y="3394045"/>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Outgoing Metering Service</a:t>
            </a:r>
          </a:p>
        </p:txBody>
      </p:sp>
      <p:sp>
        <p:nvSpPr>
          <p:cNvPr id="29" name="Rectangle: Rounded Corners 28">
            <a:extLst>
              <a:ext uri="{FF2B5EF4-FFF2-40B4-BE49-F238E27FC236}">
                <a16:creationId xmlns:a16="http://schemas.microsoft.com/office/drawing/2014/main" id="{4ABAE6C5-C777-B015-3626-9A41281D3BC7}"/>
              </a:ext>
            </a:extLst>
          </p:cNvPr>
          <p:cNvSpPr/>
          <p:nvPr/>
        </p:nvSpPr>
        <p:spPr>
          <a:xfrm>
            <a:off x="7030808" y="3394045"/>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Incoming Metering Service</a:t>
            </a:r>
          </a:p>
        </p:txBody>
      </p:sp>
      <p:cxnSp>
        <p:nvCxnSpPr>
          <p:cNvPr id="30" name="Straight Connector 29">
            <a:extLst>
              <a:ext uri="{FF2B5EF4-FFF2-40B4-BE49-F238E27FC236}">
                <a16:creationId xmlns:a16="http://schemas.microsoft.com/office/drawing/2014/main" id="{18FA7E1E-8D18-C5DC-F0BB-4C7519EA2382}"/>
              </a:ext>
            </a:extLst>
          </p:cNvPr>
          <p:cNvCxnSpPr/>
          <p:nvPr/>
        </p:nvCxnSpPr>
        <p:spPr>
          <a:xfrm>
            <a:off x="43480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043A0E-0BE1-E481-6281-5F43A1B5D5C5}"/>
              </a:ext>
            </a:extLst>
          </p:cNvPr>
          <p:cNvCxnSpPr/>
          <p:nvPr/>
        </p:nvCxnSpPr>
        <p:spPr>
          <a:xfrm>
            <a:off x="685101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4A3353-0806-1FB2-7D4F-6784DB318C9E}"/>
              </a:ext>
            </a:extLst>
          </p:cNvPr>
          <p:cNvCxnSpPr/>
          <p:nvPr/>
        </p:nvCxnSpPr>
        <p:spPr>
          <a:xfrm>
            <a:off x="7030808" y="2337519"/>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AE00BE2-1BBF-409A-D8B1-A71225334DB7}"/>
              </a:ext>
            </a:extLst>
          </p:cNvPr>
          <p:cNvSpPr txBox="1"/>
          <p:nvPr/>
        </p:nvSpPr>
        <p:spPr>
          <a:xfrm>
            <a:off x="7030808" y="1680674"/>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2024-05-05T00:00:00+01:00 </a:t>
            </a:r>
            <a:r>
              <a:rPr lang="en-GB" sz="1600" b="0" i="0" u="none" strike="noStrike" baseline="0" dirty="0"/>
              <a:t>or</a:t>
            </a:r>
            <a:r>
              <a:rPr lang="en-GB" sz="1600" b="0" i="0" u="none" strike="noStrike" baseline="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2024-05-04T23:00:00+00:00</a:t>
            </a:r>
            <a:r>
              <a:rPr lang="en-GB" sz="1600" b="0" i="0" u="none" strike="noStrike" baseline="0" dirty="0">
                <a:solidFill>
                  <a:srgbClr val="C00000"/>
                </a:solidFill>
              </a:rPr>
              <a:t> </a:t>
            </a:r>
            <a:endParaRPr lang="en-GB" sz="1600" dirty="0">
              <a:solidFill>
                <a:srgbClr val="C00000"/>
              </a:solidFill>
            </a:endParaRPr>
          </a:p>
        </p:txBody>
      </p:sp>
      <p:sp>
        <p:nvSpPr>
          <p:cNvPr id="34" name="TextBox 33">
            <a:extLst>
              <a:ext uri="{FF2B5EF4-FFF2-40B4-BE49-F238E27FC236}">
                <a16:creationId xmlns:a16="http://schemas.microsoft.com/office/drawing/2014/main" id="{822B92C2-EF40-DF1C-E167-C2A72D6AFE19}"/>
              </a:ext>
            </a:extLst>
          </p:cNvPr>
          <p:cNvSpPr txBox="1"/>
          <p:nvPr/>
        </p:nvSpPr>
        <p:spPr>
          <a:xfrm>
            <a:off x="2922002" y="4719438"/>
            <a:ext cx="4799595" cy="1815882"/>
          </a:xfrm>
          <a:prstGeom prst="rect">
            <a:avLst/>
          </a:prstGeom>
          <a:noFill/>
        </p:spPr>
        <p:txBody>
          <a:bodyPr wrap="square" rtlCol="0">
            <a:spAutoFit/>
          </a:bodyPr>
          <a:lstStyle/>
          <a:p>
            <a:r>
              <a:rPr lang="en-GB" sz="1600" dirty="0"/>
              <a:t>IF-037 Metering Service De-Appointment </a:t>
            </a:r>
          </a:p>
          <a:p>
            <a:r>
              <a:rPr lang="en-GB" sz="1600" dirty="0"/>
              <a:t>Effective to Date/Time: </a:t>
            </a:r>
          </a:p>
          <a:p>
            <a:pPr marL="285750" indent="-285750">
              <a:buFont typeface="Arial" panose="020B0604020202020204" pitchFamily="34" charset="0"/>
              <a:buChar char="•"/>
            </a:pPr>
            <a:r>
              <a:rPr lang="en-GB" sz="1600" b="0" i="0" u="none" strike="noStrike" baseline="0" dirty="0">
                <a:solidFill>
                  <a:srgbClr val="00B050"/>
                </a:solidFill>
              </a:rPr>
              <a:t>2024-05-04T22:59:59+00:00</a:t>
            </a:r>
          </a:p>
          <a:p>
            <a:endParaRPr lang="en-GB" sz="1600" b="0" i="0" u="none" strike="noStrike" baseline="0" dirty="0">
              <a:solidFill>
                <a:srgbClr val="00B050"/>
              </a:solidFill>
            </a:endParaRPr>
          </a:p>
          <a:p>
            <a:r>
              <a:rPr lang="en-GB" sz="1600" dirty="0">
                <a:solidFill>
                  <a:srgbClr val="FF0000"/>
                </a:solidFill>
              </a:rPr>
              <a:t>Registration Service will not use:</a:t>
            </a:r>
          </a:p>
          <a:p>
            <a:pPr marL="285750" indent="-285750">
              <a:buFont typeface="Arial" panose="020B0604020202020204" pitchFamily="34" charset="0"/>
              <a:buChar char="•"/>
            </a:pPr>
            <a:r>
              <a:rPr lang="en-GB" sz="1600" b="0" i="0" u="none" baseline="0" dirty="0">
                <a:solidFill>
                  <a:srgbClr val="FF0000"/>
                </a:solidFill>
              </a:rPr>
              <a:t>2024-05-0</a:t>
            </a:r>
            <a:r>
              <a:rPr lang="en-GB" sz="1600" dirty="0">
                <a:solidFill>
                  <a:srgbClr val="FF0000"/>
                </a:solidFill>
              </a:rPr>
              <a:t>4</a:t>
            </a:r>
            <a:r>
              <a:rPr lang="en-GB" sz="1600" b="0" i="0" u="none" baseline="0" dirty="0">
                <a:solidFill>
                  <a:srgbClr val="FF0000"/>
                </a:solidFill>
              </a:rPr>
              <a:t>T00:00:00+00:00</a:t>
            </a:r>
          </a:p>
          <a:p>
            <a:r>
              <a:rPr lang="en-GB" sz="1600" b="0" i="0" u="none" baseline="0" dirty="0">
                <a:solidFill>
                  <a:srgbClr val="FF0000"/>
                </a:solidFill>
              </a:rPr>
              <a:t>This would lead to a gap in continuous service. </a:t>
            </a:r>
          </a:p>
        </p:txBody>
      </p:sp>
      <p:sp>
        <p:nvSpPr>
          <p:cNvPr id="35" name="TextBox 34">
            <a:extLst>
              <a:ext uri="{FF2B5EF4-FFF2-40B4-BE49-F238E27FC236}">
                <a16:creationId xmlns:a16="http://schemas.microsoft.com/office/drawing/2014/main" id="{1587EC5D-9BC8-E5A0-F1D2-C471B22F007C}"/>
              </a:ext>
            </a:extLst>
          </p:cNvPr>
          <p:cNvSpPr txBox="1"/>
          <p:nvPr/>
        </p:nvSpPr>
        <p:spPr>
          <a:xfrm>
            <a:off x="516995" y="1690847"/>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2024-05-01T00:00:00+01:00</a:t>
            </a:r>
            <a:r>
              <a:rPr lang="en-GB" sz="1600" b="0" i="0" u="none" strike="noStrike" baseline="0" dirty="0">
                <a:solidFill>
                  <a:srgbClr val="C00000"/>
                </a:solidFill>
              </a:rPr>
              <a:t> </a:t>
            </a:r>
            <a:r>
              <a:rPr lang="en-GB" sz="1600" dirty="0"/>
              <a:t>or</a:t>
            </a:r>
            <a:r>
              <a:rPr lang="en-GB" sz="160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2024-04-30T23:00:00+00:00</a:t>
            </a:r>
            <a:r>
              <a:rPr lang="en-GB" sz="1600" dirty="0">
                <a:solidFill>
                  <a:srgbClr val="00B050"/>
                </a:solidFill>
              </a:rPr>
              <a:t> </a:t>
            </a:r>
          </a:p>
        </p:txBody>
      </p:sp>
      <p:sp>
        <p:nvSpPr>
          <p:cNvPr id="36" name="Flowchart: Alternate Process 35">
            <a:extLst>
              <a:ext uri="{FF2B5EF4-FFF2-40B4-BE49-F238E27FC236}">
                <a16:creationId xmlns:a16="http://schemas.microsoft.com/office/drawing/2014/main" id="{812D3EF2-6EF4-3763-6045-34711508200F}"/>
              </a:ext>
            </a:extLst>
          </p:cNvPr>
          <p:cNvSpPr/>
          <p:nvPr/>
        </p:nvSpPr>
        <p:spPr>
          <a:xfrm>
            <a:off x="7546057" y="5050270"/>
            <a:ext cx="4251960" cy="1077218"/>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This is an example during BST where Local Time does not align with UTC. During GMT there is no misalignment as both times will look like midnight with no offset. Only one representation is acceptable, which is:</a:t>
            </a:r>
          </a:p>
          <a:p>
            <a:pPr marL="171450" indent="-171450">
              <a:buFont typeface="Arial" panose="020B0604020202020204" pitchFamily="34" charset="0"/>
              <a:buChar char="•"/>
            </a:pPr>
            <a:r>
              <a:rPr lang="en-GB" sz="1200" dirty="0"/>
              <a:t>2024-01-01T00:00:00+00:00</a:t>
            </a:r>
            <a:endParaRPr lang="en-GB" dirty="0"/>
          </a:p>
        </p:txBody>
      </p:sp>
      <p:cxnSp>
        <p:nvCxnSpPr>
          <p:cNvPr id="9" name="Straight Arrow Connector 8">
            <a:extLst>
              <a:ext uri="{FF2B5EF4-FFF2-40B4-BE49-F238E27FC236}">
                <a16:creationId xmlns:a16="http://schemas.microsoft.com/office/drawing/2014/main" id="{B851DFC8-782B-7B7D-F059-D1FBC1A1BB44}"/>
              </a:ext>
            </a:extLst>
          </p:cNvPr>
          <p:cNvCxnSpPr/>
          <p:nvPr/>
        </p:nvCxnSpPr>
        <p:spPr>
          <a:xfrm flipV="1">
            <a:off x="6002448" y="5287224"/>
            <a:ext cx="778598" cy="84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9" y="3353811"/>
            <a:ext cx="10709910" cy="1611630"/>
          </a:xfrm>
        </p:spPr>
        <p:txBody>
          <a:bodyPr>
            <a:normAutofit/>
          </a:bodyPr>
          <a:lstStyle/>
          <a:p>
            <a:r>
              <a:rPr lang="en-GB" dirty="0"/>
              <a:t>The MHHS design allows for the implementation of the use of ‘exact times’ for events at some point in the future. However, under the MHHS design the time element of ‘Effective From’ data items should ideally be populated as Midnight on the relevant UTC day; or where a non-midnight time is provided should be deemed to be Midnight on the relevant UTC day, as is the convention under the pre-MHHS processes.</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7</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Events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48069" y="2105423"/>
            <a:ext cx="10709910" cy="85402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 other DES138 Date/Times, for example Connection/Energisation/Meter Install/MDR Effective From Dates, can be considered as [to take effect at] Midnight on the relevant UTC day. </a:t>
            </a:r>
          </a:p>
        </p:txBody>
      </p:sp>
    </p:spTree>
    <p:extLst>
      <p:ext uri="{BB962C8B-B14F-4D97-AF65-F5344CB8AC3E}">
        <p14:creationId xmlns:p14="http://schemas.microsoft.com/office/powerpoint/2010/main" val="40446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8</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 – Meter Exchange Example  </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Rectangle: Rounded Corners 6">
            <a:extLst>
              <a:ext uri="{FF2B5EF4-FFF2-40B4-BE49-F238E27FC236}">
                <a16:creationId xmlns:a16="http://schemas.microsoft.com/office/drawing/2014/main" id="{5BD20C89-0F23-FCC6-CC5D-407F78D07843}"/>
              </a:ext>
            </a:extLst>
          </p:cNvPr>
          <p:cNvSpPr/>
          <p:nvPr/>
        </p:nvSpPr>
        <p:spPr>
          <a:xfrm>
            <a:off x="540975" y="414185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8" name="Rectangle: Rounded Corners 7">
            <a:extLst>
              <a:ext uri="{FF2B5EF4-FFF2-40B4-BE49-F238E27FC236}">
                <a16:creationId xmlns:a16="http://schemas.microsoft.com/office/drawing/2014/main" id="{6F59F408-ED5B-A0D4-FFE3-C90C716D69AC}"/>
              </a:ext>
            </a:extLst>
          </p:cNvPr>
          <p:cNvSpPr/>
          <p:nvPr/>
        </p:nvSpPr>
        <p:spPr>
          <a:xfrm>
            <a:off x="2189977" y="4158119"/>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9" name="Rectangle: Rounded Corners 8">
            <a:extLst>
              <a:ext uri="{FF2B5EF4-FFF2-40B4-BE49-F238E27FC236}">
                <a16:creationId xmlns:a16="http://schemas.microsoft.com/office/drawing/2014/main" id="{52D27C41-E8A4-036A-DDEB-88DA7467E8F9}"/>
              </a:ext>
            </a:extLst>
          </p:cNvPr>
          <p:cNvSpPr/>
          <p:nvPr/>
        </p:nvSpPr>
        <p:spPr>
          <a:xfrm>
            <a:off x="3838979" y="4142708"/>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0" name="Rectangle: Rounded Corners 9">
            <a:extLst>
              <a:ext uri="{FF2B5EF4-FFF2-40B4-BE49-F238E27FC236}">
                <a16:creationId xmlns:a16="http://schemas.microsoft.com/office/drawing/2014/main" id="{029A2467-5E8A-0E78-99E1-3AB3628CDCE5}"/>
              </a:ext>
            </a:extLst>
          </p:cNvPr>
          <p:cNvSpPr/>
          <p:nvPr/>
        </p:nvSpPr>
        <p:spPr>
          <a:xfrm>
            <a:off x="8785985"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15" name="Rectangle: Rounded Corners 14">
            <a:extLst>
              <a:ext uri="{FF2B5EF4-FFF2-40B4-BE49-F238E27FC236}">
                <a16:creationId xmlns:a16="http://schemas.microsoft.com/office/drawing/2014/main" id="{90870A5B-8562-6BB2-90F0-928AD9A64622}"/>
              </a:ext>
            </a:extLst>
          </p:cNvPr>
          <p:cNvSpPr/>
          <p:nvPr/>
        </p:nvSpPr>
        <p:spPr>
          <a:xfrm>
            <a:off x="7136983"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16" name="Rectangle: Rounded Corners 15">
            <a:extLst>
              <a:ext uri="{FF2B5EF4-FFF2-40B4-BE49-F238E27FC236}">
                <a16:creationId xmlns:a16="http://schemas.microsoft.com/office/drawing/2014/main" id="{A86543D5-FCF2-76F1-E474-AB185CEFFD39}"/>
              </a:ext>
            </a:extLst>
          </p:cNvPr>
          <p:cNvSpPr/>
          <p:nvPr/>
        </p:nvSpPr>
        <p:spPr>
          <a:xfrm>
            <a:off x="5487981"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17" name="Rectangle: Rounded Corners 16">
            <a:extLst>
              <a:ext uri="{FF2B5EF4-FFF2-40B4-BE49-F238E27FC236}">
                <a16:creationId xmlns:a16="http://schemas.microsoft.com/office/drawing/2014/main" id="{1BF415B4-111D-F106-3E20-8625DBFE688E}"/>
              </a:ext>
            </a:extLst>
          </p:cNvPr>
          <p:cNvSpPr/>
          <p:nvPr/>
        </p:nvSpPr>
        <p:spPr>
          <a:xfrm>
            <a:off x="540975" y="3307932"/>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Old Meter</a:t>
            </a:r>
          </a:p>
        </p:txBody>
      </p:sp>
      <p:sp>
        <p:nvSpPr>
          <p:cNvPr id="19" name="Rectangle: Rounded Corners 18">
            <a:extLst>
              <a:ext uri="{FF2B5EF4-FFF2-40B4-BE49-F238E27FC236}">
                <a16:creationId xmlns:a16="http://schemas.microsoft.com/office/drawing/2014/main" id="{6D324A13-331D-188D-31D8-4BA41E695BC2}"/>
              </a:ext>
            </a:extLst>
          </p:cNvPr>
          <p:cNvSpPr/>
          <p:nvPr/>
        </p:nvSpPr>
        <p:spPr>
          <a:xfrm>
            <a:off x="7136983" y="3307932"/>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New Meter</a:t>
            </a:r>
          </a:p>
        </p:txBody>
      </p:sp>
      <p:cxnSp>
        <p:nvCxnSpPr>
          <p:cNvPr id="20" name="Straight Connector 19">
            <a:extLst>
              <a:ext uri="{FF2B5EF4-FFF2-40B4-BE49-F238E27FC236}">
                <a16:creationId xmlns:a16="http://schemas.microsoft.com/office/drawing/2014/main" id="{6166EDBF-1A60-DE3A-D91B-AF532225B12C}"/>
              </a:ext>
            </a:extLst>
          </p:cNvPr>
          <p:cNvCxnSpPr/>
          <p:nvPr/>
        </p:nvCxnSpPr>
        <p:spPr>
          <a:xfrm>
            <a:off x="54097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142FFE-F446-D4A0-F84D-111F290B2738}"/>
              </a:ext>
            </a:extLst>
          </p:cNvPr>
          <p:cNvCxnSpPr/>
          <p:nvPr/>
        </p:nvCxnSpPr>
        <p:spPr>
          <a:xfrm>
            <a:off x="695718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5518D3-BBE6-92E8-45CE-AEC3145FDB52}"/>
              </a:ext>
            </a:extLst>
          </p:cNvPr>
          <p:cNvCxnSpPr/>
          <p:nvPr/>
        </p:nvCxnSpPr>
        <p:spPr>
          <a:xfrm>
            <a:off x="7136983" y="2251406"/>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A8BB06-0E5A-FAB5-5735-FFA880196225}"/>
              </a:ext>
            </a:extLst>
          </p:cNvPr>
          <p:cNvSpPr txBox="1"/>
          <p:nvPr/>
        </p:nvSpPr>
        <p:spPr>
          <a:xfrm>
            <a:off x="3410464" y="4695524"/>
            <a:ext cx="5375522" cy="2062103"/>
          </a:xfrm>
          <a:prstGeom prst="rect">
            <a:avLst/>
          </a:prstGeom>
          <a:noFill/>
        </p:spPr>
        <p:txBody>
          <a:bodyPr wrap="square" rtlCol="0">
            <a:spAutoFit/>
          </a:bodyPr>
          <a:lstStyle/>
          <a:p>
            <a:r>
              <a:rPr lang="en-GB" sz="1600" dirty="0"/>
              <a:t>IF-005 Meter Exchange</a:t>
            </a:r>
          </a:p>
          <a:p>
            <a:r>
              <a:rPr lang="en-GB" sz="1600" dirty="0"/>
              <a:t>Meter Removal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p>
          <a:p>
            <a:endParaRPr lang="en-GB" sz="1600" b="0" i="0" u="none" strike="noStrike" baseline="0" dirty="0">
              <a:solidFill>
                <a:srgbClr val="538135"/>
              </a:solidFill>
            </a:endParaRPr>
          </a:p>
          <a:p>
            <a:r>
              <a:rPr lang="en-GB" sz="1600" dirty="0">
                <a:solidFill>
                  <a:srgbClr val="FF0000"/>
                </a:solidFill>
              </a:rPr>
              <a:t>Do not use:</a:t>
            </a:r>
          </a:p>
          <a:p>
            <a:pPr marL="285750" indent="-285750">
              <a:buFont typeface="Arial" panose="020B0604020202020204" pitchFamily="34" charset="0"/>
              <a:buChar char="•"/>
            </a:pPr>
            <a:r>
              <a:rPr lang="en-GB" sz="1600" b="0" i="0" u="none" baseline="0" dirty="0">
                <a:solidFill>
                  <a:srgbClr val="FF0000"/>
                </a:solidFill>
              </a:rPr>
              <a:t>2024-05-04T00:00:00+00:00 </a:t>
            </a:r>
          </a:p>
          <a:p>
            <a:r>
              <a:rPr lang="en-GB" sz="1600" b="0" i="0" u="none" baseline="0" dirty="0">
                <a:solidFill>
                  <a:srgbClr val="FF0000"/>
                </a:solidFill>
              </a:rPr>
              <a:t>This would indicate a gap between meters being in place. </a:t>
            </a:r>
          </a:p>
        </p:txBody>
      </p:sp>
      <p:sp>
        <p:nvSpPr>
          <p:cNvPr id="25" name="TextBox 24">
            <a:extLst>
              <a:ext uri="{FF2B5EF4-FFF2-40B4-BE49-F238E27FC236}">
                <a16:creationId xmlns:a16="http://schemas.microsoft.com/office/drawing/2014/main" id="{AF3D692C-0F6A-CB1F-E0D7-40B522981D44}"/>
              </a:ext>
            </a:extLst>
          </p:cNvPr>
          <p:cNvSpPr txBox="1"/>
          <p:nvPr/>
        </p:nvSpPr>
        <p:spPr>
          <a:xfrm>
            <a:off x="7178526" y="1672940"/>
            <a:ext cx="4725666" cy="1077218"/>
          </a:xfrm>
          <a:prstGeom prst="rect">
            <a:avLst/>
          </a:prstGeom>
          <a:noFill/>
        </p:spPr>
        <p:txBody>
          <a:bodyPr wrap="square" rtlCol="0">
            <a:spAutoFit/>
          </a:bodyPr>
          <a:lstStyle/>
          <a:p>
            <a:r>
              <a:rPr lang="en-GB" sz="1600" dirty="0"/>
              <a:t>IF-005 Meter Exchange</a:t>
            </a:r>
          </a:p>
          <a:p>
            <a:r>
              <a:rPr lang="en-GB" sz="1600" dirty="0"/>
              <a:t>Meter Installation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endParaRPr lang="en-GB" sz="1600" dirty="0"/>
          </a:p>
        </p:txBody>
      </p:sp>
      <p:sp>
        <p:nvSpPr>
          <p:cNvPr id="3" name="Flowchart: Alternate Process 2">
            <a:extLst>
              <a:ext uri="{FF2B5EF4-FFF2-40B4-BE49-F238E27FC236}">
                <a16:creationId xmlns:a16="http://schemas.microsoft.com/office/drawing/2014/main" id="{4EA871E8-BA57-CFB8-222D-E2A3E1C5B3A9}"/>
              </a:ext>
            </a:extLst>
          </p:cNvPr>
          <p:cNvSpPr/>
          <p:nvPr/>
        </p:nvSpPr>
        <p:spPr>
          <a:xfrm>
            <a:off x="648373" y="1822812"/>
            <a:ext cx="4251960" cy="66881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As per DES-138, all other </a:t>
            </a:r>
            <a:r>
              <a:rPr lang="en-GB" sz="1200" dirty="0" err="1"/>
              <a:t>DateTimes</a:t>
            </a:r>
            <a:r>
              <a:rPr lang="en-GB" sz="1200" dirty="0"/>
              <a:t> are aligned to UTC midnight and are agnostic of Local Time clock changes.</a:t>
            </a:r>
          </a:p>
        </p:txBody>
      </p:sp>
      <p:cxnSp>
        <p:nvCxnSpPr>
          <p:cNvPr id="6" name="Straight Arrow Connector 5">
            <a:extLst>
              <a:ext uri="{FF2B5EF4-FFF2-40B4-BE49-F238E27FC236}">
                <a16:creationId xmlns:a16="http://schemas.microsoft.com/office/drawing/2014/main" id="{A199BC07-5719-AB32-90E1-40BE403DD1E5}"/>
              </a:ext>
            </a:extLst>
          </p:cNvPr>
          <p:cNvCxnSpPr>
            <a:cxnSpLocks/>
          </p:cNvCxnSpPr>
          <p:nvPr/>
        </p:nvCxnSpPr>
        <p:spPr>
          <a:xfrm flipV="1">
            <a:off x="6482281" y="5333653"/>
            <a:ext cx="389299" cy="102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9</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11">
            <a:extLst>
              <a:ext uri="{FF2B5EF4-FFF2-40B4-BE49-F238E27FC236}">
                <a16:creationId xmlns:a16="http://schemas.microsoft.com/office/drawing/2014/main" id="{96A95BB9-BD81-964B-6404-5A2CC3A50DBE}"/>
              </a:ext>
            </a:extLst>
          </p:cNvPr>
          <p:cNvGraphicFramePr>
            <a:graphicFrameLocks noGrp="1"/>
          </p:cNvGraphicFramePr>
          <p:nvPr>
            <p:extLst>
              <p:ext uri="{D42A27DB-BD31-4B8C-83A1-F6EECF244321}">
                <p14:modId xmlns:p14="http://schemas.microsoft.com/office/powerpoint/2010/main" val="2234930963"/>
              </p:ext>
            </p:extLst>
          </p:nvPr>
        </p:nvGraphicFramePr>
        <p:xfrm>
          <a:off x="442025" y="2514536"/>
          <a:ext cx="11083131" cy="2753166"/>
        </p:xfrm>
        <a:graphic>
          <a:graphicData uri="http://schemas.openxmlformats.org/drawingml/2006/table">
            <a:tbl>
              <a:tblPr firstRow="1" bandRow="1">
                <a:tableStyleId>{5C22544A-7EE6-4342-B048-85BDC9FD1C3A}</a:tableStyleId>
              </a:tblPr>
              <a:tblGrid>
                <a:gridCol w="3155052">
                  <a:extLst>
                    <a:ext uri="{9D8B030D-6E8A-4147-A177-3AD203B41FA5}">
                      <a16:colId xmlns:a16="http://schemas.microsoft.com/office/drawing/2014/main" val="466171049"/>
                    </a:ext>
                  </a:extLst>
                </a:gridCol>
                <a:gridCol w="2534828">
                  <a:extLst>
                    <a:ext uri="{9D8B030D-6E8A-4147-A177-3AD203B41FA5}">
                      <a16:colId xmlns:a16="http://schemas.microsoft.com/office/drawing/2014/main" val="3277131099"/>
                    </a:ext>
                  </a:extLst>
                </a:gridCol>
                <a:gridCol w="2621478">
                  <a:extLst>
                    <a:ext uri="{9D8B030D-6E8A-4147-A177-3AD203B41FA5}">
                      <a16:colId xmlns:a16="http://schemas.microsoft.com/office/drawing/2014/main" val="3004582865"/>
                    </a:ext>
                  </a:extLst>
                </a:gridCol>
                <a:gridCol w="2771773">
                  <a:extLst>
                    <a:ext uri="{9D8B030D-6E8A-4147-A177-3AD203B41FA5}">
                      <a16:colId xmlns:a16="http://schemas.microsoft.com/office/drawing/2014/main" val="3399214269"/>
                    </a:ext>
                  </a:extLst>
                </a:gridCol>
              </a:tblGrid>
              <a:tr h="340263">
                <a:tc>
                  <a:txBody>
                    <a:bodyPr/>
                    <a:lstStyle/>
                    <a:p>
                      <a:r>
                        <a:rPr lang="en-GB" sz="1400" dirty="0"/>
                        <a:t>Scenario Description</a:t>
                      </a:r>
                    </a:p>
                  </a:txBody>
                  <a:tcPr anchor="ctr"/>
                </a:tc>
                <a:tc>
                  <a:txBody>
                    <a:bodyPr/>
                    <a:lstStyle/>
                    <a:p>
                      <a:r>
                        <a:rPr lang="en-GB" sz="1400" dirty="0"/>
                        <a:t>Local Time of Physical MEX</a:t>
                      </a:r>
                    </a:p>
                  </a:txBody>
                  <a:tcPr anchor="ctr"/>
                </a:tc>
                <a:tc>
                  <a:txBody>
                    <a:bodyPr/>
                    <a:lstStyle/>
                    <a:p>
                      <a:r>
                        <a:rPr lang="en-GB" sz="1400" dirty="0"/>
                        <a:t>UTC Time of Physical MEX</a:t>
                      </a:r>
                    </a:p>
                  </a:txBody>
                  <a:tcPr anchor="ctr"/>
                </a:tc>
                <a:tc>
                  <a:txBody>
                    <a:bodyPr/>
                    <a:lstStyle/>
                    <a:p>
                      <a:r>
                        <a:rPr lang="en-GB" sz="1400"/>
                        <a:t>Time used in DIP Messages</a:t>
                      </a:r>
                    </a:p>
                  </a:txBody>
                  <a:tcPr anchor="ctr"/>
                </a:tc>
                <a:extLst>
                  <a:ext uri="{0D108BD9-81ED-4DB2-BD59-A6C34878D82A}">
                    <a16:rowId xmlns:a16="http://schemas.microsoft.com/office/drawing/2014/main" val="4234054726"/>
                  </a:ext>
                </a:extLst>
              </a:tr>
              <a:tr h="340263">
                <a:tc>
                  <a:txBody>
                    <a:bodyPr/>
                    <a:lstStyle/>
                    <a:p>
                      <a:r>
                        <a:rPr lang="en-GB" sz="1400" dirty="0"/>
                        <a:t>Winter afternoon (Local Time = GMT)</a:t>
                      </a:r>
                    </a:p>
                  </a:txBody>
                  <a:tcPr anchor="ctr"/>
                </a:tc>
                <a:tc>
                  <a:txBody>
                    <a:bodyPr/>
                    <a:lstStyle/>
                    <a:p>
                      <a:r>
                        <a:rPr lang="en-GB" sz="1400" dirty="0"/>
                        <a:t>2024-02-17T13:24:00+00:00</a:t>
                      </a:r>
                    </a:p>
                  </a:txBody>
                  <a:tcPr anchor="ctr"/>
                </a:tc>
                <a:tc>
                  <a:txBody>
                    <a:bodyPr/>
                    <a:lstStyle/>
                    <a:p>
                      <a:r>
                        <a:rPr lang="en-GB" sz="1400" dirty="0"/>
                        <a:t>2024-02-17T13:24:00+00:00</a:t>
                      </a:r>
                    </a:p>
                  </a:txBody>
                  <a:tcPr anchor="ctr"/>
                </a:tc>
                <a:tc>
                  <a:txBody>
                    <a:bodyPr/>
                    <a:lstStyle/>
                    <a:p>
                      <a:r>
                        <a:rPr lang="en-GB" sz="1400" dirty="0"/>
                        <a:t>2024-02-17T00:00:00+00:00</a:t>
                      </a:r>
                    </a:p>
                  </a:txBody>
                  <a:tcPr anchor="ctr"/>
                </a:tc>
                <a:extLst>
                  <a:ext uri="{0D108BD9-81ED-4DB2-BD59-A6C34878D82A}">
                    <a16:rowId xmlns:a16="http://schemas.microsoft.com/office/drawing/2014/main" val="2502236762"/>
                  </a:ext>
                </a:extLst>
              </a:tr>
              <a:tr h="406605">
                <a:tc>
                  <a:txBody>
                    <a:bodyPr/>
                    <a:lstStyle/>
                    <a:p>
                      <a:r>
                        <a:rPr lang="en-GB" sz="1400" dirty="0"/>
                        <a:t>Summer Morning (Local Time = BST)</a:t>
                      </a:r>
                    </a:p>
                  </a:txBody>
                  <a:tcPr anchor="ctr"/>
                </a:tc>
                <a:tc>
                  <a:txBody>
                    <a:bodyPr/>
                    <a:lstStyle/>
                    <a:p>
                      <a:r>
                        <a:rPr lang="en-GB" sz="1400" dirty="0"/>
                        <a:t>2024-05-06T11:56:23+01:00</a:t>
                      </a:r>
                    </a:p>
                  </a:txBody>
                  <a:tcPr anchor="ctr"/>
                </a:tc>
                <a:tc>
                  <a:txBody>
                    <a:bodyPr/>
                    <a:lstStyle/>
                    <a:p>
                      <a:r>
                        <a:rPr lang="en-GB" sz="1400" dirty="0"/>
                        <a:t>2024-05-06T10:56:23+00:00</a:t>
                      </a:r>
                    </a:p>
                  </a:txBody>
                  <a:tcPr anchor="ctr"/>
                </a:tc>
                <a:tc>
                  <a:txBody>
                    <a:bodyPr/>
                    <a:lstStyle/>
                    <a:p>
                      <a:r>
                        <a:rPr lang="en-GB" sz="1400" dirty="0"/>
                        <a:t>2024-05-06T00:00:00+00:00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2024-05-06T01:00:00+01:00</a:t>
                      </a:r>
                    </a:p>
                  </a:txBody>
                  <a:tcPr anchor="ctr"/>
                </a:tc>
                <a:extLst>
                  <a:ext uri="{0D108BD9-81ED-4DB2-BD59-A6C34878D82A}">
                    <a16:rowId xmlns:a16="http://schemas.microsoft.com/office/drawing/2014/main" val="1261416534"/>
                  </a:ext>
                </a:extLst>
              </a:tr>
              <a:tr h="340263">
                <a:tc>
                  <a:txBody>
                    <a:bodyPr/>
                    <a:lstStyle/>
                    <a:p>
                      <a:r>
                        <a:rPr lang="en-GB" sz="1400" dirty="0"/>
                        <a:t>Summer Morning (Local Time = BST)</a:t>
                      </a:r>
                    </a:p>
                  </a:txBody>
                  <a:tcPr anchor="ctr"/>
                </a:tc>
                <a:tc>
                  <a:txBody>
                    <a:bodyPr/>
                    <a:lstStyle/>
                    <a:p>
                      <a:r>
                        <a:rPr lang="en-GB" sz="1400" dirty="0"/>
                        <a:t>2024-07-01T09:23:43+01:00</a:t>
                      </a:r>
                    </a:p>
                  </a:txBody>
                  <a:tcPr anchor="ctr"/>
                </a:tc>
                <a:tc>
                  <a:txBody>
                    <a:bodyPr/>
                    <a:lstStyle/>
                    <a:p>
                      <a:r>
                        <a:rPr lang="en-GB" sz="1400" dirty="0"/>
                        <a:t>2024-07-01T08:23:43+00:00</a:t>
                      </a:r>
                    </a:p>
                  </a:txBody>
                  <a:tcPr anchor="ctr"/>
                </a:tc>
                <a:tc>
                  <a:txBody>
                    <a:bodyPr/>
                    <a:lstStyle/>
                    <a:p>
                      <a:r>
                        <a:rPr lang="en-GB" sz="1400" dirty="0"/>
                        <a:t>2024-07-01T00:00:00+00:00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2024-07-01T01:00:00+01:00</a:t>
                      </a:r>
                    </a:p>
                  </a:txBody>
                  <a:tcPr anchor="ctr"/>
                </a:tc>
                <a:extLst>
                  <a:ext uri="{0D108BD9-81ED-4DB2-BD59-A6C34878D82A}">
                    <a16:rowId xmlns:a16="http://schemas.microsoft.com/office/drawing/2014/main" val="1618338385"/>
                  </a:ext>
                </a:extLst>
              </a:tr>
              <a:tr h="340263">
                <a:tc>
                  <a:txBody>
                    <a:bodyPr/>
                    <a:lstStyle/>
                    <a:p>
                      <a:r>
                        <a:rPr lang="en-GB" sz="1400" dirty="0"/>
                        <a:t>Summer Nighttime Edge Case (Local Time = BST)</a:t>
                      </a:r>
                    </a:p>
                  </a:txBody>
                  <a:tcPr anchor="ctr"/>
                </a:tc>
                <a:tc>
                  <a:txBody>
                    <a:bodyPr/>
                    <a:lstStyle/>
                    <a:p>
                      <a:r>
                        <a:rPr lang="en-GB" sz="1400" dirty="0"/>
                        <a:t>2024-08-10T00:33:54+01:00</a:t>
                      </a:r>
                    </a:p>
                  </a:txBody>
                  <a:tcPr anchor="ctr"/>
                </a:tc>
                <a:tc>
                  <a:txBody>
                    <a:bodyPr/>
                    <a:lstStyle/>
                    <a:p>
                      <a:r>
                        <a:rPr lang="en-GB" sz="1400" dirty="0"/>
                        <a:t>2024-08-09T23:33:54+00:00</a:t>
                      </a:r>
                    </a:p>
                  </a:txBody>
                  <a:tcPr anchor="ctr"/>
                </a:tc>
                <a:tc>
                  <a:txBody>
                    <a:bodyPr/>
                    <a:lstStyle/>
                    <a:p>
                      <a:r>
                        <a:rPr lang="en-GB" sz="1400" dirty="0"/>
                        <a:t>2024-08-09T00:00:00+00:00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2024-08-09T01:00:00+01:00</a:t>
                      </a:r>
                    </a:p>
                  </a:txBody>
                  <a:tcPr anchor="ctr"/>
                </a:tc>
                <a:extLst>
                  <a:ext uri="{0D108BD9-81ED-4DB2-BD59-A6C34878D82A}">
                    <a16:rowId xmlns:a16="http://schemas.microsoft.com/office/drawing/2014/main" val="2366808800"/>
                  </a:ext>
                </a:extLst>
              </a:tr>
              <a:tr h="340263">
                <a:tc>
                  <a:txBody>
                    <a:bodyPr/>
                    <a:lstStyle/>
                    <a:p>
                      <a:r>
                        <a:rPr lang="en-GB" sz="1400" dirty="0"/>
                        <a:t>Winter Midnight Edge Case (Local Time = GMT)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extLst>
                  <a:ext uri="{0D108BD9-81ED-4DB2-BD59-A6C34878D82A}">
                    <a16:rowId xmlns:a16="http://schemas.microsoft.com/office/drawing/2014/main" val="1169314268"/>
                  </a:ext>
                </a:extLst>
              </a:tr>
            </a:tbl>
          </a:graphicData>
        </a:graphic>
      </p:graphicFrame>
      <p:sp>
        <p:nvSpPr>
          <p:cNvPr id="24" name="Content Placeholder 2">
            <a:extLst>
              <a:ext uri="{FF2B5EF4-FFF2-40B4-BE49-F238E27FC236}">
                <a16:creationId xmlns:a16="http://schemas.microsoft.com/office/drawing/2014/main" id="{1EFBE541-80A6-14C0-6B8D-023F6E6CC622}"/>
              </a:ext>
            </a:extLst>
          </p:cNvPr>
          <p:cNvSpPr>
            <a:spLocks noGrp="1"/>
          </p:cNvSpPr>
          <p:nvPr>
            <p:ph idx="1"/>
          </p:nvPr>
        </p:nvSpPr>
        <p:spPr>
          <a:xfrm>
            <a:off x="648069" y="1611356"/>
            <a:ext cx="10709910" cy="1039480"/>
          </a:xfrm>
        </p:spPr>
        <p:txBody>
          <a:bodyPr>
            <a:normAutofit/>
          </a:bodyPr>
          <a:lstStyle/>
          <a:p>
            <a:r>
              <a:rPr lang="en-GB" sz="1800" dirty="0"/>
              <a:t>Please see the table below for example scenarios. We have used Meter Exchange for the examples, but these scenarios are equally applicable to other events such as Energisation Status and Market Segment changes. </a:t>
            </a:r>
          </a:p>
        </p:txBody>
      </p:sp>
      <p:sp>
        <p:nvSpPr>
          <p:cNvPr id="3" name="Flowchart: Alternate Process 2">
            <a:extLst>
              <a:ext uri="{FF2B5EF4-FFF2-40B4-BE49-F238E27FC236}">
                <a16:creationId xmlns:a16="http://schemas.microsoft.com/office/drawing/2014/main" id="{65AAA1E7-1535-32D1-9216-D6D8F1DD6B80}"/>
              </a:ext>
            </a:extLst>
          </p:cNvPr>
          <p:cNvSpPr/>
          <p:nvPr/>
        </p:nvSpPr>
        <p:spPr>
          <a:xfrm>
            <a:off x="3604768" y="5793904"/>
            <a:ext cx="4796511" cy="473604"/>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Participants need to be able to interpret offset and non-offset times. </a:t>
            </a:r>
          </a:p>
        </p:txBody>
      </p:sp>
    </p:spTree>
    <p:extLst>
      <p:ext uri="{BB962C8B-B14F-4D97-AF65-F5344CB8AC3E}">
        <p14:creationId xmlns:p14="http://schemas.microsoft.com/office/powerpoint/2010/main" val="1884974453"/>
      </p:ext>
    </p:extLst>
  </p:cSld>
  <p:clrMapOvr>
    <a:masterClrMapping/>
  </p:clrMapOvr>
</p:sld>
</file>

<file path=ppt/theme/theme1.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6dc6f7-e858-42a6-bc18-5509d747a3d8" xsi:nil="true"/>
    <lcf76f155ced4ddcb4097134ff3c332f xmlns="bd37f0ec-7bd6-4b50-b56b-5a3345e8d45c">
      <Terms xmlns="http://schemas.microsoft.com/office/infopath/2007/PartnerControls"/>
    </lcf76f155ced4ddcb4097134ff3c332f>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1.4</Version_x0020_Number>
    <SubType xmlns="bd37f0ec-7bd6-4b50-b56b-5a3345e8d45c">Supporting Document</SubType>
    <Doc_x0020_Number xmlns="bd37f0ec-7bd6-4b50-b56b-5a3345e8d45c">DEL2860</Doc_x0020_Number>
    <Shortname xmlns="bd37f0ec-7bd6-4b50-b56b-5a3345e8d45c">MHHS DateTime Guidance Document</Shortname>
    <Theme xmlns="bd37f0ec-7bd6-4b50-b56b-5a3345e8d45c">
      <Value>Supporting Documents</Value>
    </Them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 xsi:nil="true"/>
    <Tranche xmlns="bd37f0ec-7bd6-4b50-b56b-5a3345e8d45c" xsi:nil="true"/>
    <Archive xmlns="bd37f0ec-7bd6-4b50-b56b-5a3345e8d45c">Retain</Archive>
    <Subgroups xmlns="bd37f0ec-7bd6-4b50-b56b-5a3345e8d45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0860248e53051b3e21f156035db70c56">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d181556a2fc3abda167ebe713b0b404f"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enumeration value="Baselined Interim Release 8.4"/>
                    <xsd:enumeration value="Red-lined Interim Release 8.4"/>
                    <xsd:enumeration value="Baselined Interim Release 8.5"/>
                    <xsd:enumeration value="Red-lined Interim Release 8.5"/>
                    <xsd:enumeration value="Baselined Interim Release 8.6"/>
                    <xsd:enumeration value="Red-lined Interim Release 8.6"/>
                    <xsd:enumeration value="Baselined Interim Release 8.7"/>
                    <xsd:enumeration value="Red-lined Interim Release 8.7"/>
                    <xsd:enumeration value="Baselined Interim Release 8.8"/>
                    <xsd:enumeration value="Red-lined Interim Release 8.8"/>
                    <xsd:enumeration value="Baselined Interim Release 8.9"/>
                    <xsd:enumeration value="Red-lined Interim Release 8.9"/>
                    <xsd:enumeration value="Baselined Interim Release 8.10"/>
                    <xsd:enumeration value="Red-lined Interim Release 8.10"/>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9D457-6638-4271-9953-981F11449DF2}">
  <ds:schemaRefs>
    <ds:schemaRef ds:uri="http://www.w3.org/XML/1998/namespace"/>
    <ds:schemaRef ds:uri="http://schemas.microsoft.com/office/2006/documentManagement/types"/>
    <ds:schemaRef ds:uri="7c7c825c-322c-49aa-87f3-7935ae744b88"/>
    <ds:schemaRef ds:uri="http://schemas.microsoft.com/office/2006/metadata/properties"/>
    <ds:schemaRef ds:uri="http://schemas.microsoft.com/office/infopath/2007/PartnerControls"/>
    <ds:schemaRef ds:uri="476c83af-b4cb-404c-ba34-103ea020a4a9"/>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F254326-6573-45F1-8060-12510692FBB1}"/>
</file>

<file path=customXml/itemProps3.xml><?xml version="1.0" encoding="utf-8"?>
<ds:datastoreItem xmlns:ds="http://schemas.openxmlformats.org/officeDocument/2006/customXml" ds:itemID="{71F4F6C9-6149-4D16-8A6F-412CD1A88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Widescreen</PresentationFormat>
  <Paragraphs>254</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MHHS Guidance: DateTime Field Version 1.4 </vt:lpstr>
      <vt:lpstr>MHHS Guidance</vt:lpstr>
      <vt:lpstr>MHHS Guidance </vt:lpstr>
      <vt:lpstr>MHHS Guidance</vt:lpstr>
      <vt:lpstr>MHHS Guidance </vt:lpstr>
      <vt:lpstr>MHHS Guidance</vt:lpstr>
      <vt:lpstr>MHHS Guidance </vt:lpstr>
      <vt:lpstr>MHHS Guidance</vt:lpstr>
      <vt:lpstr>MHHS Guidance</vt:lpstr>
      <vt:lpstr>MHHS Guidance </vt:lpstr>
      <vt:lpstr>MHHS Guidance </vt:lpstr>
      <vt:lpstr>MHHS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Fortnightly PPC / SRO / CPT meeting</dc:title>
  <dc:creator>Peter Edwarde</dc:creator>
  <cp:lastModifiedBy>Tamsyn Robertson</cp:lastModifiedBy>
  <cp:revision>15</cp:revision>
  <dcterms:created xsi:type="dcterms:W3CDTF">2022-08-16T21:40:59Z</dcterms:created>
  <dcterms:modified xsi:type="dcterms:W3CDTF">2025-05-16T11:57:59Z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0x0101009CE49E80F5C8FB4F8B11B980F18E2A70</vt:lpwstr>
  </property>
  <property fmtid="{D5CDD505-2E9C-101B-9397-08002B2CF9AE}" pid="3" name="MediaServiceImageTags">
    <vt:lpwstr/>
  </property>
  <property fmtid="{D5CDD505-2E9C-101B-9397-08002B2CF9AE}" pid="4" name="ClassificationContentMarkingFooterLocations">
    <vt:lpwstr>1_Office Theme:8</vt:lpwstr>
  </property>
  <property fmtid="{D5CDD505-2E9C-101B-9397-08002B2CF9AE}" pid="5" name="ClassificationContentMarkingFooterText">
    <vt:lpwstr>EXPLEO Internal</vt:lpwstr>
  </property>
  <property fmtid="{D5CDD505-2E9C-101B-9397-08002B2CF9AE}" pid="6" name="MSIP_Label_4a508f1f-9d44-42cd-8a20-925c1afed930_Enabled">
    <vt:lpwstr>true</vt:lpwstr>
  </property>
  <property fmtid="{D5CDD505-2E9C-101B-9397-08002B2CF9AE}" pid="7" name="MSIP_Label_4a508f1f-9d44-42cd-8a20-925c1afed930_SetDate">
    <vt:lpwstr>2024-05-03T15:56:06Z</vt:lpwstr>
  </property>
  <property fmtid="{D5CDD505-2E9C-101B-9397-08002B2CF9AE}" pid="8" name="MSIP_Label_4a508f1f-9d44-42cd-8a20-925c1afed930_Method">
    <vt:lpwstr>Privileged</vt:lpwstr>
  </property>
  <property fmtid="{D5CDD505-2E9C-101B-9397-08002B2CF9AE}" pid="9" name="MSIP_Label_4a508f1f-9d44-42cd-8a20-925c1afed930_Name">
    <vt:lpwstr>Expleo Public</vt:lpwstr>
  </property>
  <property fmtid="{D5CDD505-2E9C-101B-9397-08002B2CF9AE}" pid="10" name="MSIP_Label_4a508f1f-9d44-42cd-8a20-925c1afed930_SiteId">
    <vt:lpwstr>3b0e7247-e0d5-44bf-8ed1-d01b18d16ca2</vt:lpwstr>
  </property>
  <property fmtid="{D5CDD505-2E9C-101B-9397-08002B2CF9AE}" pid="11" name="MSIP_Label_4a508f1f-9d44-42cd-8a20-925c1afed930_ActionId">
    <vt:lpwstr>33f222d8-8749-4c25-8d2b-7d8443470d6d</vt:lpwstr>
  </property>
  <property fmtid="{D5CDD505-2E9C-101B-9397-08002B2CF9AE}" pid="12" name="MSIP_Label_4a508f1f-9d44-42cd-8a20-925c1afed930_ContentBits">
    <vt:lpwstr>0</vt:lpwstr>
  </property>
</Properties>
</file>